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56" r:id="rId2"/>
    <p:sldId id="257" r:id="rId3"/>
    <p:sldId id="258" r:id="rId4"/>
    <p:sldId id="264" r:id="rId5"/>
    <p:sldId id="259" r:id="rId6"/>
    <p:sldId id="278" r:id="rId7"/>
    <p:sldId id="261" r:id="rId8"/>
    <p:sldId id="262" r:id="rId9"/>
    <p:sldId id="276" r:id="rId10"/>
    <p:sldId id="277" r:id="rId11"/>
    <p:sldId id="309" r:id="rId12"/>
    <p:sldId id="279" r:id="rId13"/>
    <p:sldId id="284" r:id="rId14"/>
    <p:sldId id="286" r:id="rId15"/>
    <p:sldId id="288" r:id="rId16"/>
    <p:sldId id="287" r:id="rId17"/>
    <p:sldId id="266" r:id="rId18"/>
    <p:sldId id="273" r:id="rId19"/>
    <p:sldId id="315" r:id="rId20"/>
    <p:sldId id="290" r:id="rId21"/>
    <p:sldId id="300" r:id="rId22"/>
    <p:sldId id="308" r:id="rId23"/>
    <p:sldId id="293" r:id="rId24"/>
    <p:sldId id="267" r:id="rId25"/>
    <p:sldId id="268" r:id="rId26"/>
    <p:sldId id="316" r:id="rId27"/>
    <p:sldId id="271" r:id="rId28"/>
    <p:sldId id="275" r:id="rId29"/>
    <p:sldId id="282" r:id="rId30"/>
    <p:sldId id="303" r:id="rId31"/>
    <p:sldId id="312" r:id="rId32"/>
    <p:sldId id="305" r:id="rId33"/>
    <p:sldId id="296" r:id="rId34"/>
    <p:sldId id="297" r:id="rId35"/>
    <p:sldId id="310" r:id="rId36"/>
    <p:sldId id="29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CCFF"/>
    <a:srgbClr val="CCFFFF"/>
    <a:srgbClr val="CCECFF"/>
    <a:srgbClr val="FFCCFF"/>
    <a:srgbClr val="CCFF66"/>
    <a:srgbClr val="FF00F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4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latin typeface="Arial Black" pitchFamily="34" charset="0"/>
              </a:defRPr>
            </a:pPr>
            <a:r>
              <a:rPr lang="ru-RU" sz="1600" dirty="0" smtClean="0">
                <a:latin typeface="Georgia" pitchFamily="18" charset="0"/>
              </a:rPr>
              <a:t>2014-2015 учебный год</a:t>
            </a:r>
            <a:r>
              <a:rPr lang="ru-RU" sz="1600" baseline="0" dirty="0" smtClean="0">
                <a:latin typeface="Georgia" pitchFamily="18" charset="0"/>
              </a:rPr>
              <a:t>  </a:t>
            </a:r>
            <a:endParaRPr lang="ru-RU" sz="1600" dirty="0">
              <a:latin typeface="Georgia" pitchFamily="18" charset="0"/>
            </a:endParaRPr>
          </a:p>
        </c:rich>
      </c:tx>
      <c:layout>
        <c:manualLayout>
          <c:xMode val="edge"/>
          <c:yMode val="edge"/>
          <c:x val="0.32130222578735573"/>
          <c:y val="4.5477717871473533E-2"/>
        </c:manualLayout>
      </c:layout>
    </c:title>
    <c:view3D>
      <c:hPercent val="43"/>
      <c:depthPercent val="100"/>
      <c:rAngAx val="1"/>
    </c:view3D>
    <c:sideWall>
      <c:spPr>
        <a:gradFill>
          <a:gsLst>
            <a:gs pos="0">
              <a:srgbClr val="3891A7">
                <a:tint val="66000"/>
                <a:satMod val="160000"/>
              </a:srgbClr>
            </a:gs>
            <a:gs pos="50000">
              <a:srgbClr val="3891A7">
                <a:tint val="44500"/>
                <a:satMod val="160000"/>
              </a:srgbClr>
            </a:gs>
            <a:gs pos="100000">
              <a:srgbClr val="3891A7">
                <a:tint val="23500"/>
                <a:satMod val="160000"/>
              </a:srgbClr>
            </a:gs>
          </a:gsLst>
          <a:lin ang="5400000" scaled="0"/>
        </a:gradFill>
      </c:spPr>
    </c:sideWall>
    <c:backWall>
      <c:spPr>
        <a:solidFill>
          <a:schemeClr val="accent4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7.4204946996466514E-2"/>
          <c:y val="6.9264069264069264E-2"/>
          <c:w val="0.81802120141343948"/>
          <c:h val="0.770562770562770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5кл</c:v>
                </c:pt>
              </c:strCache>
            </c:strRef>
          </c:tx>
          <c:dLbls>
            <c:showVal val="1"/>
          </c:dLbls>
          <c:cat>
            <c:strRef>
              <c:f>Sheet1!$B$1:$F$1</c:f>
              <c:strCache>
                <c:ptCount val="5"/>
                <c:pt idx="0">
                  <c:v>1 ч</c:v>
                </c:pt>
                <c:pt idx="1">
                  <c:v>2 ч</c:v>
                </c:pt>
                <c:pt idx="2">
                  <c:v>3 ч</c:v>
                </c:pt>
                <c:pt idx="3">
                  <c:v>4 ч</c:v>
                </c:pt>
                <c:pt idx="4">
                  <c:v>год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0.51</c:v>
                </c:pt>
                <c:pt idx="1">
                  <c:v>0.51</c:v>
                </c:pt>
                <c:pt idx="2" formatCode="0.00%">
                  <c:v>0.59000000000000008</c:v>
                </c:pt>
                <c:pt idx="3" formatCode="0.00%">
                  <c:v>0.59000000000000008</c:v>
                </c:pt>
                <c:pt idx="4" formatCode="0.00%">
                  <c:v>0.61000000000000043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6кл</c:v>
                </c:pt>
              </c:strCache>
            </c:strRef>
          </c:tx>
          <c:dLbls>
            <c:showVal val="1"/>
          </c:dLbls>
          <c:cat>
            <c:strRef>
              <c:f>Sheet1!$B$1:$F$1</c:f>
              <c:strCache>
                <c:ptCount val="5"/>
                <c:pt idx="0">
                  <c:v>1 ч</c:v>
                </c:pt>
                <c:pt idx="1">
                  <c:v>2 ч</c:v>
                </c:pt>
                <c:pt idx="2">
                  <c:v>3 ч</c:v>
                </c:pt>
                <c:pt idx="3">
                  <c:v>4 ч</c:v>
                </c:pt>
                <c:pt idx="4">
                  <c:v>год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0.43000000000000022</c:v>
                </c:pt>
                <c:pt idx="1">
                  <c:v>0.28000000000000008</c:v>
                </c:pt>
                <c:pt idx="2">
                  <c:v>0.32000000000000023</c:v>
                </c:pt>
                <c:pt idx="3">
                  <c:v>0.46</c:v>
                </c:pt>
                <c:pt idx="4">
                  <c:v>0.4800000000000002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7кл</c:v>
                </c:pt>
              </c:strCache>
            </c:strRef>
          </c:tx>
          <c:dLbls>
            <c:spPr>
              <a:solidFill>
                <a:schemeClr val="accent2">
                  <a:lumMod val="40000"/>
                  <a:lumOff val="60000"/>
                </a:schemeClr>
              </a:solidFill>
            </c:spPr>
            <c:showVal val="1"/>
          </c:dLbls>
          <c:cat>
            <c:strRef>
              <c:f>Sheet1!$B$1:$F$1</c:f>
              <c:strCache>
                <c:ptCount val="5"/>
                <c:pt idx="0">
                  <c:v>1 ч</c:v>
                </c:pt>
                <c:pt idx="1">
                  <c:v>2 ч</c:v>
                </c:pt>
                <c:pt idx="2">
                  <c:v>3 ч</c:v>
                </c:pt>
                <c:pt idx="3">
                  <c:v>4 ч</c:v>
                </c:pt>
                <c:pt idx="4">
                  <c:v>год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0.38000000000000023</c:v>
                </c:pt>
                <c:pt idx="1">
                  <c:v>0.38000000000000023</c:v>
                </c:pt>
                <c:pt idx="2">
                  <c:v>0.38000000000000023</c:v>
                </c:pt>
                <c:pt idx="3">
                  <c:v>0.42000000000000021</c:v>
                </c:pt>
                <c:pt idx="4">
                  <c:v>0.46</c:v>
                </c:pt>
              </c:numCache>
            </c:numRef>
          </c:val>
        </c:ser>
        <c:gapDepth val="0"/>
        <c:shape val="box"/>
        <c:axId val="141300864"/>
        <c:axId val="141302400"/>
        <c:axId val="0"/>
      </c:bar3DChart>
      <c:catAx>
        <c:axId val="14130086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41302400"/>
        <c:crosses val="autoZero"/>
        <c:auto val="1"/>
        <c:lblAlgn val="ctr"/>
        <c:lblOffset val="100"/>
        <c:tickLblSkip val="1"/>
        <c:tickMarkSkip val="1"/>
      </c:catAx>
      <c:valAx>
        <c:axId val="141302400"/>
        <c:scaling>
          <c:orientation val="minMax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41300864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91166077738515905"/>
          <c:y val="0.35497835497835983"/>
          <c:w val="8.1272084805653483E-2"/>
          <c:h val="0.29004329004329005"/>
        </c:manualLayout>
      </c:layout>
      <c:txPr>
        <a:bodyPr/>
        <a:lstStyle/>
        <a:p>
          <a:pPr>
            <a:defRPr>
              <a:latin typeface="Georgia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Arial Black" pitchFamily="34" charset="0"/>
              </a:defRPr>
            </a:pPr>
            <a:r>
              <a:rPr lang="en-US" sz="1600" dirty="0" smtClean="0">
                <a:latin typeface="Georgia" pitchFamily="18" charset="0"/>
              </a:rPr>
              <a:t>2013-2014</a:t>
            </a:r>
            <a:r>
              <a:rPr lang="ru-RU" sz="1600" dirty="0" smtClean="0">
                <a:latin typeface="Georgia" pitchFamily="18" charset="0"/>
              </a:rPr>
              <a:t> учебный год</a:t>
            </a:r>
            <a:r>
              <a:rPr lang="en-US" sz="1600" baseline="0" dirty="0" smtClean="0">
                <a:latin typeface="Georgia" pitchFamily="18" charset="0"/>
              </a:rPr>
              <a:t> </a:t>
            </a:r>
            <a:endParaRPr lang="ru-RU" sz="1600" dirty="0">
              <a:latin typeface="Georgia" pitchFamily="18" charset="0"/>
            </a:endParaRPr>
          </a:p>
        </c:rich>
      </c:tx>
      <c:layout/>
      <c:overlay val="1"/>
    </c:title>
    <c:view3D>
      <c:hPercent val="40"/>
      <c:depthPercent val="100"/>
      <c:rAngAx val="1"/>
    </c:view3D>
    <c:sideWall>
      <c:spPr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7.7894736842107404E-2"/>
          <c:y val="4.4455352715630697E-2"/>
          <c:w val="0.80631578947368421"/>
          <c:h val="0.846978211868904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5кл</c:v>
                </c:pt>
              </c:strCache>
            </c:strRef>
          </c:tx>
          <c:dLbls>
            <c:showVal val="1"/>
          </c:dLbls>
          <c:cat>
            <c:strRef>
              <c:f>Sheet1!$B$1:$F$1</c:f>
              <c:strCache>
                <c:ptCount val="5"/>
                <c:pt idx="0">
                  <c:v>1 ч</c:v>
                </c:pt>
                <c:pt idx="1">
                  <c:v>2 ч</c:v>
                </c:pt>
                <c:pt idx="2">
                  <c:v>3 ч</c:v>
                </c:pt>
                <c:pt idx="3">
                  <c:v>4 ч</c:v>
                </c:pt>
                <c:pt idx="4">
                  <c:v>год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0.56999999999999995</c:v>
                </c:pt>
                <c:pt idx="1">
                  <c:v>0.56999999999999995</c:v>
                </c:pt>
                <c:pt idx="2">
                  <c:v>0.56999999999999995</c:v>
                </c:pt>
                <c:pt idx="3">
                  <c:v>0.56999999999999995</c:v>
                </c:pt>
                <c:pt idx="4">
                  <c:v>0.37000000000000038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6кл</c:v>
                </c:pt>
              </c:strCache>
            </c:strRef>
          </c:tx>
          <c:dLbls>
            <c:showVal val="1"/>
          </c:dLbls>
          <c:cat>
            <c:strRef>
              <c:f>Sheet1!$B$1:$F$1</c:f>
              <c:strCache>
                <c:ptCount val="5"/>
                <c:pt idx="0">
                  <c:v>1 ч</c:v>
                </c:pt>
                <c:pt idx="1">
                  <c:v>2 ч</c:v>
                </c:pt>
                <c:pt idx="2">
                  <c:v>3 ч</c:v>
                </c:pt>
                <c:pt idx="3">
                  <c:v>4 ч</c:v>
                </c:pt>
                <c:pt idx="4">
                  <c:v>год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0.56999999999999995</c:v>
                </c:pt>
                <c:pt idx="1">
                  <c:v>0.46</c:v>
                </c:pt>
                <c:pt idx="2">
                  <c:v>0.38000000000000456</c:v>
                </c:pt>
                <c:pt idx="3">
                  <c:v>0.46</c:v>
                </c:pt>
                <c:pt idx="4">
                  <c:v>0.38000000000000456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9 кл</c:v>
                </c:pt>
              </c:strCache>
            </c:strRef>
          </c:tx>
          <c:dLbls>
            <c:showVal val="1"/>
          </c:dLbls>
          <c:cat>
            <c:strRef>
              <c:f>Sheet1!$B$1:$F$1</c:f>
              <c:strCache>
                <c:ptCount val="5"/>
                <c:pt idx="0">
                  <c:v>1 ч</c:v>
                </c:pt>
                <c:pt idx="1">
                  <c:v>2 ч</c:v>
                </c:pt>
                <c:pt idx="2">
                  <c:v>3 ч</c:v>
                </c:pt>
                <c:pt idx="3">
                  <c:v>4 ч</c:v>
                </c:pt>
                <c:pt idx="4">
                  <c:v>год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0.60000000000000064</c:v>
                </c:pt>
                <c:pt idx="1">
                  <c:v>0.70000000000000062</c:v>
                </c:pt>
                <c:pt idx="2">
                  <c:v>0.70000000000000062</c:v>
                </c:pt>
                <c:pt idx="3">
                  <c:v>0.60000000000000064</c:v>
                </c:pt>
                <c:pt idx="4">
                  <c:v>0.70000000000000062</c:v>
                </c:pt>
              </c:numCache>
            </c:numRef>
          </c:val>
        </c:ser>
        <c:gapDepth val="0"/>
        <c:shape val="box"/>
        <c:axId val="120940032"/>
        <c:axId val="120941568"/>
        <c:axId val="0"/>
      </c:bar3DChart>
      <c:catAx>
        <c:axId val="12094003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20941568"/>
        <c:crosses val="autoZero"/>
        <c:auto val="1"/>
        <c:lblAlgn val="ctr"/>
        <c:lblOffset val="100"/>
        <c:tickLblSkip val="1"/>
        <c:tickMarkSkip val="1"/>
      </c:catAx>
      <c:valAx>
        <c:axId val="120941568"/>
        <c:scaling>
          <c:orientation val="minMax"/>
        </c:scaling>
        <c:axPos val="l"/>
        <c:majorGridlines/>
        <c:numFmt formatCode="0%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0940032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90736842105261895"/>
          <c:y val="0.34065934065934067"/>
          <c:w val="8.4210526315789527E-2"/>
          <c:h val="0.31868131868131866"/>
        </c:manualLayout>
      </c:layout>
      <c:txPr>
        <a:bodyPr/>
        <a:lstStyle/>
        <a:p>
          <a:pPr>
            <a:defRPr>
              <a:latin typeface="Georgia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3350079271017735"/>
          <c:y val="0.32263131097203646"/>
          <c:w val="0.64715272398858203"/>
          <c:h val="0.5923092728031086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3.0963258418298851E-2"/>
                  <c:y val="0.13595455533984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13%</a:t>
                    </a:r>
                    <a:endParaRPr lang="ru-RU" dirty="0"/>
                  </a:p>
                </c:rich>
              </c:tx>
              <c:dLblPos val="bestFit"/>
            </c:dLbl>
            <c:dLbl>
              <c:idx val="1"/>
              <c:layout>
                <c:manualLayout>
                  <c:x val="-9.2329479175415508E-2"/>
                  <c:y val="-0.165908472962928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71%</a:t>
                    </a:r>
                    <a:endParaRPr lang="ru-RU" dirty="0"/>
                  </a:p>
                </c:rich>
              </c:tx>
              <c:dLblPos val="bestFit"/>
            </c:dLbl>
            <c:dLbl>
              <c:idx val="2"/>
              <c:layout>
                <c:manualLayout>
                  <c:x val="9.4139350506861744E-2"/>
                  <c:y val="0.111265909071348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11%</a:t>
                    </a:r>
                    <a:endParaRPr lang="ru-RU" dirty="0"/>
                  </a:p>
                </c:rich>
              </c:tx>
              <c:dLblPos val="bestFit"/>
            </c:dLbl>
            <c:dLbl>
              <c:idx val="3"/>
              <c:layout>
                <c:manualLayout>
                  <c:x val="4.1516205452457836E-2"/>
                  <c:y val="9.577219961469686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5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</c:dLbl>
            <c:spPr>
              <a:noFill/>
              <a:ln w="25399">
                <a:noFill/>
              </a:ln>
            </c:spPr>
            <c:showVal val="1"/>
          </c:dLbls>
          <c:cat>
            <c:strRef>
              <c:f>Sheet1!$B$1:$E$1</c:f>
              <c:strCache>
                <c:ptCount val="4"/>
                <c:pt idx="0">
                  <c:v>высокая</c:v>
                </c:pt>
                <c:pt idx="1">
                  <c:v>средняя</c:v>
                </c:pt>
                <c:pt idx="2">
                  <c:v>снижанная</c:v>
                </c:pt>
                <c:pt idx="3">
                  <c:v>низкая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</c:v>
                </c:pt>
                <c:pt idx="1">
                  <c:v>74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высокая</c:v>
                </c:pt>
                <c:pt idx="1">
                  <c:v>средняя</c:v>
                </c:pt>
                <c:pt idx="2">
                  <c:v>снижанная</c:v>
                </c:pt>
                <c:pt idx="3">
                  <c:v>низкая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firstSliceAng val="0"/>
      </c:pieChart>
      <c:spPr>
        <a:solidFill>
          <a:srgbClr val="FFFFFF"/>
        </a:solidFill>
        <a:ln w="12700">
          <a:solidFill>
            <a:schemeClr val="accent4">
              <a:lumMod val="75000"/>
            </a:schemeClr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8.3798882681564747E-3"/>
          <c:y val="0.32337558560914076"/>
          <c:w val="0.30292182913336946"/>
          <c:h val="0.558246074230066"/>
        </c:manualLayout>
      </c:layout>
      <c:spPr>
        <a:solidFill>
          <a:srgbClr val="FFFFCC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>
              <a:latin typeface="Georgia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2"/>
    </a:solidFill>
    <a:ln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503271853829592"/>
          <c:y val="0.31016695451372833"/>
          <c:w val="0.73591885871065021"/>
          <c:h val="0.6217245530486530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4149591088284204E-2"/>
                  <c:y val="0.16468986448809284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14%</a:t>
                    </a:r>
                    <a:endParaRPr lang="ru-RU" sz="1800" dirty="0"/>
                  </a:p>
                </c:rich>
              </c:tx>
              <c:dLblPos val="bestFit"/>
            </c:dLbl>
            <c:dLbl>
              <c:idx val="1"/>
              <c:layout>
                <c:manualLayout>
                  <c:x val="1.2433523344884985E-2"/>
                  <c:y val="-0.1264421717023036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74%</a:t>
                    </a:r>
                    <a:endParaRPr lang="ru-RU" sz="1800" dirty="0"/>
                  </a:p>
                </c:rich>
              </c:tx>
              <c:dLblPos val="bestFit"/>
            </c:dLbl>
            <c:dLbl>
              <c:idx val="2"/>
              <c:layout>
                <c:manualLayout>
                  <c:x val="0.11906347625312066"/>
                  <c:y val="0.18027410636170491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8%</a:t>
                    </a:r>
                    <a:endParaRPr lang="ru-RU" sz="1800" dirty="0"/>
                  </a:p>
                </c:rich>
              </c:tx>
              <c:dLblPos val="bestFit"/>
            </c:dLbl>
            <c:dLbl>
              <c:idx val="3"/>
              <c:layout>
                <c:manualLayout>
                  <c:x val="2.664632336125855E-2"/>
                  <c:y val="0.14401482266640001"/>
                </c:manualLayout>
              </c:layout>
              <c:tx>
                <c:rich>
                  <a:bodyPr/>
                  <a:lstStyle/>
                  <a:p>
                    <a:r>
                      <a:rPr lang="ru-RU" sz="1800"/>
                      <a:t>4%</a:t>
                    </a:r>
                  </a:p>
                </c:rich>
              </c:tx>
              <c:dLblPos val="bestFit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высокая</c:v>
                </c:pt>
                <c:pt idx="1">
                  <c:v>средняя</c:v>
                </c:pt>
                <c:pt idx="2">
                  <c:v>сниженная</c:v>
                </c:pt>
                <c:pt idx="3">
                  <c:v>низкая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14</c:v>
                </c:pt>
                <c:pt idx="1">
                  <c:v>71</c:v>
                </c:pt>
                <c:pt idx="2">
                  <c:v>9.5603543743078667</c:v>
                </c:pt>
                <c:pt idx="3" formatCode="General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высокая</c:v>
                </c:pt>
                <c:pt idx="1">
                  <c:v>средняя</c:v>
                </c:pt>
                <c:pt idx="2">
                  <c:v>сниженная</c:v>
                </c:pt>
                <c:pt idx="3">
                  <c:v>низкая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высокая</c:v>
                </c:pt>
                <c:pt idx="1">
                  <c:v>средняя</c:v>
                </c:pt>
                <c:pt idx="2">
                  <c:v>сниженная</c:v>
                </c:pt>
                <c:pt idx="3">
                  <c:v>низкая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firstSliceAng val="0"/>
      </c:pieChart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zero"/>
  </c:chart>
  <c:spPr>
    <a:solidFill>
      <a:schemeClr val="bg2"/>
    </a:solidFill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latin typeface="Georgia" pitchFamily="18" charset="0"/>
              </a:rPr>
              <a:t>2012-2013</a:t>
            </a:r>
            <a:endParaRPr lang="en-US" sz="1800" dirty="0">
              <a:latin typeface="Georgia" pitchFamily="18" charset="0"/>
            </a:endParaRPr>
          </a:p>
        </c:rich>
      </c:tx>
      <c:layout>
        <c:manualLayout>
          <c:xMode val="edge"/>
          <c:yMode val="edge"/>
          <c:x val="0.33352144885296237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0054028279825113E-2"/>
          <c:y val="0.10739359122347605"/>
          <c:w val="0.64610161944597455"/>
          <c:h val="0.79301544117168732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2007-2008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Лист1!$B$1:$D$1</c:f>
              <c:strCache>
                <c:ptCount val="3"/>
                <c:pt idx="0">
                  <c:v>нравится</c:v>
                </c:pt>
                <c:pt idx="1">
                  <c:v>не нравится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Лист1!$B$1:$D$1</c:f>
              <c:strCache>
                <c:ptCount val="3"/>
                <c:pt idx="0">
                  <c:v>нравится</c:v>
                </c:pt>
                <c:pt idx="1">
                  <c:v>не нравится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75</c:v>
                </c:pt>
                <c:pt idx="1">
                  <c:v>15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explosion val="25"/>
          <c:cat>
            <c:strRef>
              <c:f>Лист1!$B$1:$D$1</c:f>
              <c:strCache>
                <c:ptCount val="3"/>
                <c:pt idx="0">
                  <c:v>нравится</c:v>
                </c:pt>
                <c:pt idx="1">
                  <c:v>не нравится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90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</c:pie3DChart>
      <c:spPr>
        <a:solidFill>
          <a:srgbClr val="FEB80A">
            <a:lumMod val="20000"/>
            <a:lumOff val="80000"/>
          </a:srgbClr>
        </a:solidFill>
        <a:ln w="9525" cap="flat" cmpd="sng" algn="ctr">
          <a:solidFill>
            <a:srgbClr val="964305">
              <a:shade val="48000"/>
              <a:satMod val="110000"/>
            </a:srgb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8212234581526421"/>
          <c:y val="0.2771946661180259"/>
          <c:w val="0.30426653857129454"/>
          <c:h val="0.58073743568174585"/>
        </c:manualLayout>
      </c:layout>
      <c:txPr>
        <a:bodyPr/>
        <a:lstStyle/>
        <a:p>
          <a:pPr>
            <a:defRPr sz="1200" b="1">
              <a:latin typeface="Georgia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 smtClean="0">
                <a:latin typeface="Georgia" pitchFamily="18" charset="0"/>
              </a:rPr>
              <a:t>20</a:t>
            </a:r>
            <a:r>
              <a:rPr lang="ru-RU" sz="1800" dirty="0" smtClean="0">
                <a:latin typeface="Georgia" pitchFamily="18" charset="0"/>
              </a:rPr>
              <a:t>13-2014</a:t>
            </a:r>
            <a:endParaRPr lang="en-US" sz="1800" dirty="0">
              <a:latin typeface="Georgia" pitchFamily="18" charset="0"/>
            </a:endParaRPr>
          </a:p>
        </c:rich>
      </c:tx>
      <c:layout>
        <c:manualLayout>
          <c:xMode val="edge"/>
          <c:yMode val="edge"/>
          <c:x val="0.13690922094239619"/>
          <c:y val="0.33703511207162035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42066617115949639"/>
          <c:w val="0.55472190572986435"/>
          <c:h val="0.5248536282052555"/>
        </c:manualLayout>
      </c:layout>
      <c:pie3DChart>
        <c:varyColors val="1"/>
        <c:ser>
          <c:idx val="0"/>
          <c:order val="0"/>
          <c:tx>
            <c:strRef>
              <c:f>Лист1!$A$3</c:f>
              <c:strCache>
                <c:ptCount val="1"/>
                <c:pt idx="0">
                  <c:v>2008-2009</c:v>
                </c:pt>
              </c:strCache>
            </c:strRef>
          </c:tx>
          <c:explosion val="25"/>
          <c:dLbls>
            <c:dLbl>
              <c:idx val="1"/>
              <c:spPr/>
              <c:txPr>
                <a:bodyPr/>
                <a:lstStyle/>
                <a:p>
                  <a:pPr>
                    <a:defRPr sz="1200" b="1" i="0" baseline="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Лист1!$B$1:$D$1</c:f>
              <c:strCache>
                <c:ptCount val="3"/>
                <c:pt idx="0">
                  <c:v>нравится</c:v>
                </c:pt>
                <c:pt idx="1">
                  <c:v>не нравится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75</c:v>
                </c:pt>
                <c:pt idx="1">
                  <c:v>15</c:v>
                </c:pt>
                <c:pt idx="2">
                  <c:v>10</c:v>
                </c:pt>
              </c:numCache>
            </c:numRef>
          </c:val>
        </c:ser>
      </c:pie3DChart>
      <c:spPr>
        <a:solidFill>
          <a:srgbClr val="FEB80A">
            <a:lumMod val="20000"/>
            <a:lumOff val="80000"/>
          </a:srgbClr>
        </a:solidFill>
        <a:ln w="9525" cap="flat" cmpd="sng" algn="ctr">
          <a:solidFill>
            <a:srgbClr val="84AA33">
              <a:shade val="48000"/>
              <a:satMod val="110000"/>
            </a:srgb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0356242666827331"/>
          <c:y val="0.48478979628514152"/>
          <c:w val="0.30216149905108852"/>
          <c:h val="0.43492359225238753"/>
        </c:manualLayout>
      </c:layout>
      <c:txPr>
        <a:bodyPr/>
        <a:lstStyle/>
        <a:p>
          <a:pPr>
            <a:defRPr sz="1200" b="1">
              <a:latin typeface="Georgia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sz="1800" dirty="0" smtClean="0">
                <a:latin typeface="Georgia" pitchFamily="18" charset="0"/>
              </a:rPr>
              <a:t>20</a:t>
            </a:r>
            <a:r>
              <a:rPr lang="ru-RU" sz="1800" dirty="0" smtClean="0">
                <a:latin typeface="Georgia" pitchFamily="18" charset="0"/>
              </a:rPr>
              <a:t>14</a:t>
            </a:r>
            <a:r>
              <a:rPr lang="en-US" sz="1800" dirty="0" smtClean="0">
                <a:latin typeface="Georgia" pitchFamily="18" charset="0"/>
              </a:rPr>
              <a:t>-201</a:t>
            </a:r>
            <a:r>
              <a:rPr lang="ru-RU" sz="1800" dirty="0" smtClean="0">
                <a:latin typeface="Georgia" pitchFamily="18" charset="0"/>
              </a:rPr>
              <a:t>5</a:t>
            </a:r>
            <a:endParaRPr lang="en-US" sz="1800" dirty="0">
              <a:latin typeface="Georgia" pitchFamily="18" charset="0"/>
            </a:endParaRPr>
          </a:p>
        </c:rich>
      </c:tx>
      <c:layout>
        <c:manualLayout>
          <c:xMode val="edge"/>
          <c:yMode val="edge"/>
          <c:x val="0.1938343787742825"/>
          <c:y val="7.293459073716342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Лист1!$A$4</c:f>
              <c:strCache>
                <c:ptCount val="1"/>
                <c:pt idx="0">
                  <c:v>2009-2010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Лист1!$B$1:$D$1</c:f>
              <c:strCache>
                <c:ptCount val="3"/>
                <c:pt idx="0">
                  <c:v>нравится</c:v>
                </c:pt>
                <c:pt idx="1">
                  <c:v>не нравится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90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dLbls>
          <c:showVal val="1"/>
        </c:dLbls>
      </c:pie3DChart>
      <c:spPr>
        <a:solidFill>
          <a:srgbClr val="FEB80A">
            <a:lumMod val="20000"/>
            <a:lumOff val="80000"/>
          </a:srgbClr>
        </a:solidFill>
        <a:ln w="9525" cap="flat" cmpd="sng" algn="ctr">
          <a:solidFill>
            <a:srgbClr val="84AA33">
              <a:shade val="48000"/>
              <a:satMod val="110000"/>
            </a:srgb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c:spPr>
    </c:plotArea>
    <c:legend>
      <c:legendPos val="r"/>
      <c:layout/>
      <c:txPr>
        <a:bodyPr/>
        <a:lstStyle/>
        <a:p>
          <a:pPr>
            <a:defRPr sz="1200" b="1">
              <a:latin typeface="Georgia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016949152542355"/>
          <c:y val="7.5098814229249133E-2"/>
          <c:w val="0.69152542372881465"/>
          <c:h val="0.7628458498023802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%медалей</c:v>
                </c:pt>
              </c:strCache>
            </c:strRef>
          </c:tx>
          <c:spPr>
            <a:solidFill>
              <a:schemeClr val="accent1"/>
            </a:solidFill>
            <a:ln w="12699">
              <a:solidFill>
                <a:schemeClr val="tx1"/>
              </a:solidFill>
              <a:prstDash val="solid"/>
            </a:ln>
          </c:spPr>
          <c:dLbls>
            <c:showVal val="1"/>
          </c:dLbls>
          <c:cat>
            <c:strRef>
              <c:f>Sheet1!$B$1:$F$1</c:f>
              <c:strCache>
                <c:ptCount val="5"/>
                <c:pt idx="0">
                  <c:v>2004-2005</c:v>
                </c:pt>
                <c:pt idx="1">
                  <c:v>2005-2006</c:v>
                </c:pt>
                <c:pt idx="2">
                  <c:v>2006-2007</c:v>
                </c:pt>
                <c:pt idx="3">
                  <c:v>2007-2008</c:v>
                </c:pt>
                <c:pt idx="4">
                  <c:v>2011-2012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 formatCode="0.00%">
                  <c:v>0.28500000000000031</c:v>
                </c:pt>
                <c:pt idx="1">
                  <c:v>0.25</c:v>
                </c:pt>
                <c:pt idx="2">
                  <c:v>0.25</c:v>
                </c:pt>
                <c:pt idx="3">
                  <c:v>0.30000000000000032</c:v>
                </c:pt>
                <c:pt idx="4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99">
              <a:solidFill>
                <a:srgbClr val="000000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2004-2005</c:v>
                </c:pt>
                <c:pt idx="1">
                  <c:v>2005-2006</c:v>
                </c:pt>
                <c:pt idx="2">
                  <c:v>2006-2007</c:v>
                </c:pt>
                <c:pt idx="3">
                  <c:v>2007-2008</c:v>
                </c:pt>
                <c:pt idx="4">
                  <c:v>2011-2012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99">
              <a:solidFill>
                <a:srgbClr val="000000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2004-2005</c:v>
                </c:pt>
                <c:pt idx="1">
                  <c:v>2005-2006</c:v>
                </c:pt>
                <c:pt idx="2">
                  <c:v>2006-2007</c:v>
                </c:pt>
                <c:pt idx="3">
                  <c:v>2007-2008</c:v>
                </c:pt>
                <c:pt idx="4">
                  <c:v>2011-2012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gapDepth val="0"/>
        <c:shape val="box"/>
        <c:axId val="141678464"/>
        <c:axId val="141680000"/>
        <c:axId val="0"/>
      </c:bar3DChart>
      <c:catAx>
        <c:axId val="141678464"/>
        <c:scaling>
          <c:orientation val="minMax"/>
        </c:scaling>
        <c:axPos val="b"/>
        <c:majorGridlines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1680000"/>
        <c:crosses val="autoZero"/>
        <c:auto val="1"/>
        <c:lblAlgn val="ctr"/>
        <c:lblOffset val="100"/>
        <c:tickLblSkip val="1"/>
        <c:tickMarkSkip val="1"/>
      </c:catAx>
      <c:valAx>
        <c:axId val="141680000"/>
        <c:scaling>
          <c:orientation val="minMax"/>
        </c:scaling>
        <c:axPos val="l"/>
        <c:majorGridlines>
          <c:spPr>
            <a:ln w="25400" cap="flat" cmpd="sng" algn="ctr">
              <a:solidFill>
                <a:schemeClr val="dk1"/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0.0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167846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25398"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Georgia" pitchFamily="18" charset="0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82668619055415993"/>
          <c:y val="0.39919176822506053"/>
          <c:w val="0.16065834865353321"/>
          <c:h val="0.2165094207564639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Georgia" pitchFamily="18" charset="0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8F550-66D3-4E40-970B-0127BECEA98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999FA-9FE4-4D0D-9C31-EDBE203A4285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Georgia" pitchFamily="18" charset="0"/>
            </a:rPr>
            <a:t>Развитие математической устной и письменной речи</a:t>
          </a:r>
          <a:endParaRPr lang="ru-RU" sz="1600" dirty="0">
            <a:latin typeface="Georgia" pitchFamily="18" charset="0"/>
          </a:endParaRPr>
        </a:p>
      </dgm:t>
    </dgm:pt>
    <dgm:pt modelId="{B49FF000-2F1F-4F77-92FF-F531C3F4CC60}" type="parTrans" cxnId="{499F70D1-1A9E-498B-BD88-C49AB3000051}">
      <dgm:prSet/>
      <dgm:spPr/>
      <dgm:t>
        <a:bodyPr/>
        <a:lstStyle/>
        <a:p>
          <a:endParaRPr lang="ru-RU"/>
        </a:p>
      </dgm:t>
    </dgm:pt>
    <dgm:pt modelId="{267651D0-B36D-4B7A-92E4-CB0DF348B432}" type="sibTrans" cxnId="{499F70D1-1A9E-498B-BD88-C49AB3000051}">
      <dgm:prSet/>
      <dgm:spPr/>
      <dgm:t>
        <a:bodyPr/>
        <a:lstStyle/>
        <a:p>
          <a:endParaRPr lang="ru-RU"/>
        </a:p>
      </dgm:t>
    </dgm:pt>
    <dgm:pt modelId="{C1AD4CF2-DFCE-4D46-89CF-ECCA78E43215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Georgia" pitchFamily="18" charset="0"/>
            </a:rPr>
            <a:t>Формирование ИКТ компетентности</a:t>
          </a:r>
          <a:endParaRPr lang="ru-RU" sz="1600" dirty="0">
            <a:latin typeface="Georgia" pitchFamily="18" charset="0"/>
          </a:endParaRPr>
        </a:p>
      </dgm:t>
    </dgm:pt>
    <dgm:pt modelId="{B0ECA69D-D771-40FB-9D03-F1B61DC3D474}" type="parTrans" cxnId="{CAFA0EBE-E994-4B07-83C1-68D1325794B7}">
      <dgm:prSet/>
      <dgm:spPr/>
      <dgm:t>
        <a:bodyPr/>
        <a:lstStyle/>
        <a:p>
          <a:endParaRPr lang="ru-RU"/>
        </a:p>
      </dgm:t>
    </dgm:pt>
    <dgm:pt modelId="{5D44968A-B566-4474-AE38-917E5DAE4363}" type="sibTrans" cxnId="{CAFA0EBE-E994-4B07-83C1-68D1325794B7}">
      <dgm:prSet/>
      <dgm:spPr/>
      <dgm:t>
        <a:bodyPr/>
        <a:lstStyle/>
        <a:p>
          <a:endParaRPr lang="ru-RU"/>
        </a:p>
      </dgm:t>
    </dgm:pt>
    <dgm:pt modelId="{1291CAD0-26C4-4792-8A7F-DFB0CAFC8259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Georgia" pitchFamily="18" charset="0"/>
            </a:rPr>
            <a:t>Повышение мотивации учащихся к познавательной деятельности</a:t>
          </a:r>
          <a:endParaRPr lang="ru-RU" sz="1400" dirty="0">
            <a:solidFill>
              <a:schemeClr val="tx1"/>
            </a:solidFill>
            <a:latin typeface="Georgia" pitchFamily="18" charset="0"/>
          </a:endParaRPr>
        </a:p>
      </dgm:t>
    </dgm:pt>
    <dgm:pt modelId="{7CE1DACE-A296-49B2-87D8-46E3EC540B5D}" type="parTrans" cxnId="{9147E42E-95DC-47A0-B440-A15CFE80C4F4}">
      <dgm:prSet/>
      <dgm:spPr/>
      <dgm:t>
        <a:bodyPr/>
        <a:lstStyle/>
        <a:p>
          <a:endParaRPr lang="ru-RU"/>
        </a:p>
      </dgm:t>
    </dgm:pt>
    <dgm:pt modelId="{3B5F4B72-0087-46F9-A0A5-2AE8A0DD5A56}" type="sibTrans" cxnId="{9147E42E-95DC-47A0-B440-A15CFE80C4F4}">
      <dgm:prSet/>
      <dgm:spPr/>
      <dgm:t>
        <a:bodyPr/>
        <a:lstStyle/>
        <a:p>
          <a:endParaRPr lang="ru-RU"/>
        </a:p>
      </dgm:t>
    </dgm:pt>
    <dgm:pt modelId="{FD87FB83-C5D5-45D6-A0A3-07907D835C12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Georgia" pitchFamily="18" charset="0"/>
            </a:rPr>
            <a:t>Повышение качества усвоения изучаемого материала</a:t>
          </a:r>
          <a:endParaRPr lang="ru-RU" sz="1600" dirty="0">
            <a:solidFill>
              <a:srgbClr val="000000"/>
            </a:solidFill>
            <a:latin typeface="Georgia" pitchFamily="18" charset="0"/>
          </a:endParaRPr>
        </a:p>
      </dgm:t>
    </dgm:pt>
    <dgm:pt modelId="{BAA68FE8-4FDD-4A67-94C2-20852AE0D640}" type="parTrans" cxnId="{C426808C-8B41-43B5-9C61-A339B6381C24}">
      <dgm:prSet/>
      <dgm:spPr/>
      <dgm:t>
        <a:bodyPr/>
        <a:lstStyle/>
        <a:p>
          <a:endParaRPr lang="ru-RU"/>
        </a:p>
      </dgm:t>
    </dgm:pt>
    <dgm:pt modelId="{37FCAF33-5C56-4769-A25B-4DDD3D29D67F}" type="sibTrans" cxnId="{C426808C-8B41-43B5-9C61-A339B6381C24}">
      <dgm:prSet/>
      <dgm:spPr/>
      <dgm:t>
        <a:bodyPr/>
        <a:lstStyle/>
        <a:p>
          <a:endParaRPr lang="ru-RU"/>
        </a:p>
      </dgm:t>
    </dgm:pt>
    <dgm:pt modelId="{C192B1C5-7820-4E1C-88B5-E5FE81515E79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latin typeface="Georgia" pitchFamily="18" charset="0"/>
            </a:rPr>
            <a:t>Развитие творческих способностей учащихся</a:t>
          </a:r>
          <a:endParaRPr lang="ru-RU" sz="1600" b="0" i="0" dirty="0">
            <a:solidFill>
              <a:schemeClr val="tx1"/>
            </a:solidFill>
            <a:latin typeface="Georgia" pitchFamily="18" charset="0"/>
          </a:endParaRPr>
        </a:p>
      </dgm:t>
    </dgm:pt>
    <dgm:pt modelId="{326DDE24-08A7-4A28-AFF3-DBCB522C4BD6}" type="parTrans" cxnId="{DF4E18FA-9264-44C6-BACC-3E92FCDC6F40}">
      <dgm:prSet/>
      <dgm:spPr/>
      <dgm:t>
        <a:bodyPr/>
        <a:lstStyle/>
        <a:p>
          <a:endParaRPr lang="ru-RU"/>
        </a:p>
      </dgm:t>
    </dgm:pt>
    <dgm:pt modelId="{F687FDA7-C56E-437A-9F2D-B2EDE304F081}" type="sibTrans" cxnId="{DF4E18FA-9264-44C6-BACC-3E92FCDC6F40}">
      <dgm:prSet/>
      <dgm:spPr/>
      <dgm:t>
        <a:bodyPr/>
        <a:lstStyle/>
        <a:p>
          <a:endParaRPr lang="ru-RU"/>
        </a:p>
      </dgm:t>
    </dgm:pt>
    <dgm:pt modelId="{6AD936FC-9CE3-4FD0-A353-BAC8DED3D83F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Georgia" pitchFamily="18" charset="0"/>
            </a:rPr>
            <a:t>Умение выполнять практические работы, исследовательские задания</a:t>
          </a:r>
          <a:endParaRPr lang="ru-RU" sz="1400" dirty="0">
            <a:latin typeface="Georgia" pitchFamily="18" charset="0"/>
          </a:endParaRPr>
        </a:p>
      </dgm:t>
    </dgm:pt>
    <dgm:pt modelId="{2E6FB3DF-92B7-4410-85D2-F212B3165A73}" type="parTrans" cxnId="{2C4F9EA8-A9D8-4C32-8786-170C02F02BA5}">
      <dgm:prSet/>
      <dgm:spPr/>
      <dgm:t>
        <a:bodyPr/>
        <a:lstStyle/>
        <a:p>
          <a:endParaRPr lang="ru-RU"/>
        </a:p>
      </dgm:t>
    </dgm:pt>
    <dgm:pt modelId="{3E957C85-A634-4A9F-AECC-DAAFF06B330B}" type="sibTrans" cxnId="{2C4F9EA8-A9D8-4C32-8786-170C02F02BA5}">
      <dgm:prSet/>
      <dgm:spPr/>
      <dgm:t>
        <a:bodyPr/>
        <a:lstStyle/>
        <a:p>
          <a:endParaRPr lang="ru-RU"/>
        </a:p>
      </dgm:t>
    </dgm:pt>
    <dgm:pt modelId="{45622E9B-AED0-490F-9D41-33C6B215F615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Georgia" pitchFamily="18" charset="0"/>
            </a:rPr>
            <a:t>Приобщение к работе в команде</a:t>
          </a:r>
          <a:endParaRPr lang="ru-RU" sz="1600" dirty="0">
            <a:solidFill>
              <a:schemeClr val="tx1"/>
            </a:solidFill>
            <a:latin typeface="Georgia" pitchFamily="18" charset="0"/>
          </a:endParaRPr>
        </a:p>
      </dgm:t>
    </dgm:pt>
    <dgm:pt modelId="{85198BBD-80FC-4BC7-8FBF-FF9D6CE892C2}" type="parTrans" cxnId="{5CC3A862-5418-41E9-B191-D6104A500A5D}">
      <dgm:prSet/>
      <dgm:spPr/>
      <dgm:t>
        <a:bodyPr/>
        <a:lstStyle/>
        <a:p>
          <a:endParaRPr lang="ru-RU"/>
        </a:p>
      </dgm:t>
    </dgm:pt>
    <dgm:pt modelId="{CD367E48-8785-4D9E-8106-40E84A3A4F95}" type="sibTrans" cxnId="{5CC3A862-5418-41E9-B191-D6104A500A5D}">
      <dgm:prSet/>
      <dgm:spPr/>
      <dgm:t>
        <a:bodyPr/>
        <a:lstStyle/>
        <a:p>
          <a:endParaRPr lang="ru-RU"/>
        </a:p>
      </dgm:t>
    </dgm:pt>
    <dgm:pt modelId="{51FF1C1A-0090-4A1D-8636-2642B6F3CC28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Georgia" pitchFamily="18" charset="0"/>
            </a:rPr>
            <a:t>Умение решать задачи нестандартным способом</a:t>
          </a:r>
          <a:endParaRPr lang="ru-RU" sz="1400" dirty="0">
            <a:solidFill>
              <a:schemeClr val="tx1"/>
            </a:solidFill>
            <a:latin typeface="Georgia" pitchFamily="18" charset="0"/>
          </a:endParaRPr>
        </a:p>
      </dgm:t>
    </dgm:pt>
    <dgm:pt modelId="{FFCF8FB6-BF00-4272-B9F1-A128D25C832B}" type="parTrans" cxnId="{F0CB8A7A-38BF-4CC7-9A31-367753828F89}">
      <dgm:prSet/>
      <dgm:spPr/>
      <dgm:t>
        <a:bodyPr/>
        <a:lstStyle/>
        <a:p>
          <a:endParaRPr lang="ru-RU"/>
        </a:p>
      </dgm:t>
    </dgm:pt>
    <dgm:pt modelId="{D0B97D41-2E2C-429C-8832-9B3D5E163643}" type="sibTrans" cxnId="{F0CB8A7A-38BF-4CC7-9A31-367753828F89}">
      <dgm:prSet/>
      <dgm:spPr/>
      <dgm:t>
        <a:bodyPr/>
        <a:lstStyle/>
        <a:p>
          <a:endParaRPr lang="ru-RU"/>
        </a:p>
      </dgm:t>
    </dgm:pt>
    <dgm:pt modelId="{232EE793-1C5F-49AF-A97F-AB7D194BC475}" type="pres">
      <dgm:prSet presAssocID="{A0F8F550-66D3-4E40-970B-0127BECEA9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7CB709-2D7E-4171-8879-71B9349435EE}" type="pres">
      <dgm:prSet presAssocID="{A0F8F550-66D3-4E40-970B-0127BECEA98B}" presName="cycle" presStyleCnt="0"/>
      <dgm:spPr/>
    </dgm:pt>
    <dgm:pt modelId="{A71D809A-AA27-4FB3-A5B5-F204E51764E7}" type="pres">
      <dgm:prSet presAssocID="{D77999FA-9FE4-4D0D-9C31-EDBE203A4285}" presName="nodeFirstNode" presStyleLbl="node1" presStyleIdx="0" presStyleCnt="8" custScaleX="115312" custRadScaleRad="91752" custRadScaleInc="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D4EE1-7136-479F-968D-DA01CF389BA1}" type="pres">
      <dgm:prSet presAssocID="{267651D0-B36D-4B7A-92E4-CB0DF348B432}" presName="sibTransFirstNode" presStyleLbl="bgShp" presStyleIdx="0" presStyleCnt="1" custLinFactNeighborX="49" custLinFactNeighborY="551"/>
      <dgm:spPr/>
      <dgm:t>
        <a:bodyPr/>
        <a:lstStyle/>
        <a:p>
          <a:endParaRPr lang="ru-RU"/>
        </a:p>
      </dgm:t>
    </dgm:pt>
    <dgm:pt modelId="{B4489F76-CE4A-4EFD-AAF1-16508540342C}" type="pres">
      <dgm:prSet presAssocID="{51FF1C1A-0090-4A1D-8636-2642B6F3CC28}" presName="nodeFollowingNodes" presStyleLbl="node1" presStyleIdx="1" presStyleCnt="8" custScaleX="125310" custScaleY="112728" custRadScaleRad="99752" custRadScaleInc="3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14C02-CF49-4417-AC62-04C54272C642}" type="pres">
      <dgm:prSet presAssocID="{6AD936FC-9CE3-4FD0-A353-BAC8DED3D83F}" presName="nodeFollowingNodes" presStyleLbl="node1" presStyleIdx="2" presStyleCnt="8" custScaleX="152538" custScaleY="119559" custRadScaleRad="101837" custRadScaleInc="10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C70BB-C5D5-45F3-99BB-19D52DC16077}" type="pres">
      <dgm:prSet presAssocID="{FD87FB83-C5D5-45D6-A0A3-07907D835C12}" presName="nodeFollowingNodes" presStyleLbl="node1" presStyleIdx="3" presStyleCnt="8" custScaleX="146079" custScaleY="119972" custRadScaleRad="104178" custRadScaleInc="-14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56D08-68D9-4194-AD66-4C16F699BB0B}" type="pres">
      <dgm:prSet presAssocID="{C192B1C5-7820-4E1C-88B5-E5FE81515E79}" presName="nodeFollowingNodes" presStyleLbl="node1" presStyleIdx="4" presStyleCnt="8" custScaleX="96321" custScaleY="195301" custRadScaleRad="103935" custRadScaleInc="-4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5207A-BC67-4B89-8070-83064CDB2FA0}" type="pres">
      <dgm:prSet presAssocID="{C1AD4CF2-DFCE-4D46-89CF-ECCA78E43215}" presName="nodeFollowingNodes" presStyleLbl="node1" presStyleIdx="5" presStyleCnt="8" custScaleX="116042" custScaleY="140133" custRadScaleRad="99599" custRadScaleInc="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BF83B-5C37-4DF4-B763-D262B8BAB600}" type="pres">
      <dgm:prSet presAssocID="{45622E9B-AED0-490F-9D41-33C6B215F615}" presName="nodeFollowingNodes" presStyleLbl="node1" presStyleIdx="6" presStyleCnt="8" custScaleX="97838" custScaleY="106839" custRadScaleRad="105551" custRadScaleInc="-14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C3CD1-9957-4293-B981-D31BACF96F0D}" type="pres">
      <dgm:prSet presAssocID="{1291CAD0-26C4-4792-8A7F-DFB0CAFC8259}" presName="nodeFollowingNodes" presStyleLbl="node1" presStyleIdx="7" presStyleCnt="8" custScaleX="125310" custScaleY="130321" custRadScaleRad="99057" custRadScaleInc="-3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E1F87-7229-4826-B418-857CBA2391DC}" type="presOf" srcId="{C192B1C5-7820-4E1C-88B5-E5FE81515E79}" destId="{9D256D08-68D9-4194-AD66-4C16F699BB0B}" srcOrd="0" destOrd="0" presId="urn:microsoft.com/office/officeart/2005/8/layout/cycle3"/>
    <dgm:cxn modelId="{CAFA0EBE-E994-4B07-83C1-68D1325794B7}" srcId="{A0F8F550-66D3-4E40-970B-0127BECEA98B}" destId="{C1AD4CF2-DFCE-4D46-89CF-ECCA78E43215}" srcOrd="5" destOrd="0" parTransId="{B0ECA69D-D771-40FB-9D03-F1B61DC3D474}" sibTransId="{5D44968A-B566-4474-AE38-917E5DAE4363}"/>
    <dgm:cxn modelId="{0E9F6631-8F68-405A-97FD-E1C19CE40CB0}" type="presOf" srcId="{1291CAD0-26C4-4792-8A7F-DFB0CAFC8259}" destId="{03AC3CD1-9957-4293-B981-D31BACF96F0D}" srcOrd="0" destOrd="0" presId="urn:microsoft.com/office/officeart/2005/8/layout/cycle3"/>
    <dgm:cxn modelId="{DF4E18FA-9264-44C6-BACC-3E92FCDC6F40}" srcId="{A0F8F550-66D3-4E40-970B-0127BECEA98B}" destId="{C192B1C5-7820-4E1C-88B5-E5FE81515E79}" srcOrd="4" destOrd="0" parTransId="{326DDE24-08A7-4A28-AFF3-DBCB522C4BD6}" sibTransId="{F687FDA7-C56E-437A-9F2D-B2EDE304F081}"/>
    <dgm:cxn modelId="{CCBBF190-0058-4A4B-AF0D-723D14E91A84}" type="presOf" srcId="{51FF1C1A-0090-4A1D-8636-2642B6F3CC28}" destId="{B4489F76-CE4A-4EFD-AAF1-16508540342C}" srcOrd="0" destOrd="0" presId="urn:microsoft.com/office/officeart/2005/8/layout/cycle3"/>
    <dgm:cxn modelId="{E65DAD21-FB37-4BAF-AFBE-ACF7A24060B6}" type="presOf" srcId="{C1AD4CF2-DFCE-4D46-89CF-ECCA78E43215}" destId="{F145207A-BC67-4B89-8070-83064CDB2FA0}" srcOrd="0" destOrd="0" presId="urn:microsoft.com/office/officeart/2005/8/layout/cycle3"/>
    <dgm:cxn modelId="{B945EE05-7CC4-444D-8B9A-754057605C8F}" type="presOf" srcId="{D77999FA-9FE4-4D0D-9C31-EDBE203A4285}" destId="{A71D809A-AA27-4FB3-A5B5-F204E51764E7}" srcOrd="0" destOrd="0" presId="urn:microsoft.com/office/officeart/2005/8/layout/cycle3"/>
    <dgm:cxn modelId="{2C4F9EA8-A9D8-4C32-8786-170C02F02BA5}" srcId="{A0F8F550-66D3-4E40-970B-0127BECEA98B}" destId="{6AD936FC-9CE3-4FD0-A353-BAC8DED3D83F}" srcOrd="2" destOrd="0" parTransId="{2E6FB3DF-92B7-4410-85D2-F212B3165A73}" sibTransId="{3E957C85-A634-4A9F-AECC-DAAFF06B330B}"/>
    <dgm:cxn modelId="{5CC3A862-5418-41E9-B191-D6104A500A5D}" srcId="{A0F8F550-66D3-4E40-970B-0127BECEA98B}" destId="{45622E9B-AED0-490F-9D41-33C6B215F615}" srcOrd="6" destOrd="0" parTransId="{85198BBD-80FC-4BC7-8FBF-FF9D6CE892C2}" sibTransId="{CD367E48-8785-4D9E-8106-40E84A3A4F95}"/>
    <dgm:cxn modelId="{F0CB8A7A-38BF-4CC7-9A31-367753828F89}" srcId="{A0F8F550-66D3-4E40-970B-0127BECEA98B}" destId="{51FF1C1A-0090-4A1D-8636-2642B6F3CC28}" srcOrd="1" destOrd="0" parTransId="{FFCF8FB6-BF00-4272-B9F1-A128D25C832B}" sibTransId="{D0B97D41-2E2C-429C-8832-9B3D5E163643}"/>
    <dgm:cxn modelId="{1E352191-18F5-43EE-9706-D8B475F291CD}" type="presOf" srcId="{FD87FB83-C5D5-45D6-A0A3-07907D835C12}" destId="{206C70BB-C5D5-45F3-99BB-19D52DC16077}" srcOrd="0" destOrd="0" presId="urn:microsoft.com/office/officeart/2005/8/layout/cycle3"/>
    <dgm:cxn modelId="{292F0B6A-927B-42D7-983E-6443AB4C5898}" type="presOf" srcId="{45622E9B-AED0-490F-9D41-33C6B215F615}" destId="{A67BF83B-5C37-4DF4-B763-D262B8BAB600}" srcOrd="0" destOrd="0" presId="urn:microsoft.com/office/officeart/2005/8/layout/cycle3"/>
    <dgm:cxn modelId="{499F70D1-1A9E-498B-BD88-C49AB3000051}" srcId="{A0F8F550-66D3-4E40-970B-0127BECEA98B}" destId="{D77999FA-9FE4-4D0D-9C31-EDBE203A4285}" srcOrd="0" destOrd="0" parTransId="{B49FF000-2F1F-4F77-92FF-F531C3F4CC60}" sibTransId="{267651D0-B36D-4B7A-92E4-CB0DF348B432}"/>
    <dgm:cxn modelId="{877D305C-5067-4974-BDEB-E86DDA6F5000}" type="presOf" srcId="{6AD936FC-9CE3-4FD0-A353-BAC8DED3D83F}" destId="{CE314C02-CF49-4417-AC62-04C54272C642}" srcOrd="0" destOrd="0" presId="urn:microsoft.com/office/officeart/2005/8/layout/cycle3"/>
    <dgm:cxn modelId="{0A37A896-8C7F-4BF9-98B1-057D371AA06C}" type="presOf" srcId="{267651D0-B36D-4B7A-92E4-CB0DF348B432}" destId="{618D4EE1-7136-479F-968D-DA01CF389BA1}" srcOrd="0" destOrd="0" presId="urn:microsoft.com/office/officeart/2005/8/layout/cycle3"/>
    <dgm:cxn modelId="{C426808C-8B41-43B5-9C61-A339B6381C24}" srcId="{A0F8F550-66D3-4E40-970B-0127BECEA98B}" destId="{FD87FB83-C5D5-45D6-A0A3-07907D835C12}" srcOrd="3" destOrd="0" parTransId="{BAA68FE8-4FDD-4A67-94C2-20852AE0D640}" sibTransId="{37FCAF33-5C56-4769-A25B-4DDD3D29D67F}"/>
    <dgm:cxn modelId="{9147E42E-95DC-47A0-B440-A15CFE80C4F4}" srcId="{A0F8F550-66D3-4E40-970B-0127BECEA98B}" destId="{1291CAD0-26C4-4792-8A7F-DFB0CAFC8259}" srcOrd="7" destOrd="0" parTransId="{7CE1DACE-A296-49B2-87D8-46E3EC540B5D}" sibTransId="{3B5F4B72-0087-46F9-A0A5-2AE8A0DD5A56}"/>
    <dgm:cxn modelId="{D91C486D-8C8A-4DE4-958E-23B191A86F50}" type="presOf" srcId="{A0F8F550-66D3-4E40-970B-0127BECEA98B}" destId="{232EE793-1C5F-49AF-A97F-AB7D194BC475}" srcOrd="0" destOrd="0" presId="urn:microsoft.com/office/officeart/2005/8/layout/cycle3"/>
    <dgm:cxn modelId="{07A15085-EA24-4C92-98F4-ED96EDC8ACF2}" type="presParOf" srcId="{232EE793-1C5F-49AF-A97F-AB7D194BC475}" destId="{6E7CB709-2D7E-4171-8879-71B9349435EE}" srcOrd="0" destOrd="0" presId="urn:microsoft.com/office/officeart/2005/8/layout/cycle3"/>
    <dgm:cxn modelId="{5C4E0BD5-F011-47F4-94D6-BE6EAC297335}" type="presParOf" srcId="{6E7CB709-2D7E-4171-8879-71B9349435EE}" destId="{A71D809A-AA27-4FB3-A5B5-F204E51764E7}" srcOrd="0" destOrd="0" presId="urn:microsoft.com/office/officeart/2005/8/layout/cycle3"/>
    <dgm:cxn modelId="{2E08D963-65B9-4184-B31A-6FB308142F19}" type="presParOf" srcId="{6E7CB709-2D7E-4171-8879-71B9349435EE}" destId="{618D4EE1-7136-479F-968D-DA01CF389BA1}" srcOrd="1" destOrd="0" presId="urn:microsoft.com/office/officeart/2005/8/layout/cycle3"/>
    <dgm:cxn modelId="{AC545EA6-46A0-416C-8C0F-369A565CC279}" type="presParOf" srcId="{6E7CB709-2D7E-4171-8879-71B9349435EE}" destId="{B4489F76-CE4A-4EFD-AAF1-16508540342C}" srcOrd="2" destOrd="0" presId="urn:microsoft.com/office/officeart/2005/8/layout/cycle3"/>
    <dgm:cxn modelId="{1F901BCA-D9EF-4951-BFBF-F3EC64EC08BB}" type="presParOf" srcId="{6E7CB709-2D7E-4171-8879-71B9349435EE}" destId="{CE314C02-CF49-4417-AC62-04C54272C642}" srcOrd="3" destOrd="0" presId="urn:microsoft.com/office/officeart/2005/8/layout/cycle3"/>
    <dgm:cxn modelId="{0AAC6AFC-EDC5-49D4-BC22-B364B4C99BD5}" type="presParOf" srcId="{6E7CB709-2D7E-4171-8879-71B9349435EE}" destId="{206C70BB-C5D5-45F3-99BB-19D52DC16077}" srcOrd="4" destOrd="0" presId="urn:microsoft.com/office/officeart/2005/8/layout/cycle3"/>
    <dgm:cxn modelId="{238C5444-65AE-4C22-B653-8697C3698DED}" type="presParOf" srcId="{6E7CB709-2D7E-4171-8879-71B9349435EE}" destId="{9D256D08-68D9-4194-AD66-4C16F699BB0B}" srcOrd="5" destOrd="0" presId="urn:microsoft.com/office/officeart/2005/8/layout/cycle3"/>
    <dgm:cxn modelId="{F9427B5C-46FD-4C12-BAF5-6719515E4EFC}" type="presParOf" srcId="{6E7CB709-2D7E-4171-8879-71B9349435EE}" destId="{F145207A-BC67-4B89-8070-83064CDB2FA0}" srcOrd="6" destOrd="0" presId="urn:microsoft.com/office/officeart/2005/8/layout/cycle3"/>
    <dgm:cxn modelId="{ABB3A61A-E778-4554-BA00-390598F55C5F}" type="presParOf" srcId="{6E7CB709-2D7E-4171-8879-71B9349435EE}" destId="{A67BF83B-5C37-4DF4-B763-D262B8BAB600}" srcOrd="7" destOrd="0" presId="urn:microsoft.com/office/officeart/2005/8/layout/cycle3"/>
    <dgm:cxn modelId="{1F1F864D-52A7-4BB0-BD0C-11959BD11C04}" type="presParOf" srcId="{6E7CB709-2D7E-4171-8879-71B9349435EE}" destId="{03AC3CD1-9957-4293-B981-D31BACF96F0D}" srcOrd="8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89456-5E3D-49D3-AF34-8AB6CE066FC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3929E5-7CA5-4A57-B8A6-6219FDEE7FD4}" type="pres">
      <dgm:prSet presAssocID="{76489456-5E3D-49D3-AF34-8AB6CE066F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970F8E4-1278-47F6-B57B-45EB362A08DD}" type="presOf" srcId="{76489456-5E3D-49D3-AF34-8AB6CE066FC3}" destId="{E43929E5-7CA5-4A57-B8A6-6219FDEE7FD4}" srcOrd="0" destOrd="0" presId="urn:microsoft.com/office/officeart/2005/8/layout/l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8D4EE1-7136-479F-968D-DA01CF389BA1}">
      <dsp:nvSpPr>
        <dsp:cNvPr id="0" name=""/>
        <dsp:cNvSpPr/>
      </dsp:nvSpPr>
      <dsp:spPr>
        <a:xfrm>
          <a:off x="783933" y="-53669"/>
          <a:ext cx="5742145" cy="5742145"/>
        </a:xfrm>
        <a:prstGeom prst="circularArrow">
          <a:avLst>
            <a:gd name="adj1" fmla="val 5544"/>
            <a:gd name="adj2" fmla="val 330680"/>
            <a:gd name="adj3" fmla="val 14448872"/>
            <a:gd name="adj4" fmla="val 1698858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D809A-AA27-4FB3-A5B5-F204E51764E7}">
      <dsp:nvSpPr>
        <dsp:cNvPr id="0" name=""/>
        <dsp:cNvSpPr/>
      </dsp:nvSpPr>
      <dsp:spPr>
        <a:xfrm>
          <a:off x="2716043" y="11529"/>
          <a:ext cx="1872297" cy="81183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Georgia" pitchFamily="18" charset="0"/>
            </a:rPr>
            <a:t>Развитие математической устной и письменной речи</a:t>
          </a:r>
          <a:endParaRPr lang="ru-RU" sz="1600" kern="1200" dirty="0">
            <a:latin typeface="Georgia" pitchFamily="18" charset="0"/>
          </a:endParaRPr>
        </a:p>
      </dsp:txBody>
      <dsp:txXfrm>
        <a:off x="2716043" y="11529"/>
        <a:ext cx="1872297" cy="811839"/>
      </dsp:txXfrm>
    </dsp:sp>
    <dsp:sp modelId="{B4489F76-CE4A-4EFD-AAF1-16508540342C}">
      <dsp:nvSpPr>
        <dsp:cNvPr id="0" name=""/>
        <dsp:cNvSpPr/>
      </dsp:nvSpPr>
      <dsp:spPr>
        <a:xfrm>
          <a:off x="4700004" y="928699"/>
          <a:ext cx="2034633" cy="91517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Georgia" pitchFamily="18" charset="0"/>
            </a:rPr>
            <a:t>Умение решать задачи нестандартным способом</a:t>
          </a:r>
          <a:endParaRPr lang="ru-RU" sz="1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700004" y="928699"/>
        <a:ext cx="2034633" cy="915170"/>
      </dsp:txXfrm>
    </dsp:sp>
    <dsp:sp modelId="{CE314C02-CF49-4417-AC62-04C54272C642}">
      <dsp:nvSpPr>
        <dsp:cNvPr id="0" name=""/>
        <dsp:cNvSpPr/>
      </dsp:nvSpPr>
      <dsp:spPr>
        <a:xfrm>
          <a:off x="4884498" y="2357455"/>
          <a:ext cx="2476728" cy="97062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Georgia" pitchFamily="18" charset="0"/>
            </a:rPr>
            <a:t>Умение выполнять практические работы, исследовательские задания</a:t>
          </a:r>
          <a:endParaRPr lang="ru-RU" sz="1400" kern="1200" dirty="0">
            <a:latin typeface="Georgia" pitchFamily="18" charset="0"/>
          </a:endParaRPr>
        </a:p>
      </dsp:txBody>
      <dsp:txXfrm>
        <a:off x="4884498" y="2357455"/>
        <a:ext cx="2476728" cy="970627"/>
      </dsp:txXfrm>
    </dsp:sp>
    <dsp:sp modelId="{206C70BB-C5D5-45F3-99BB-19D52DC16077}">
      <dsp:nvSpPr>
        <dsp:cNvPr id="0" name=""/>
        <dsp:cNvSpPr/>
      </dsp:nvSpPr>
      <dsp:spPr>
        <a:xfrm>
          <a:off x="4429153" y="3786211"/>
          <a:ext cx="2371855" cy="97398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Georgia" pitchFamily="18" charset="0"/>
            </a:rPr>
            <a:t>Повышение качества усвоения изучаемого материала</a:t>
          </a:r>
          <a:endParaRPr lang="ru-RU" sz="1600" kern="1200" dirty="0">
            <a:solidFill>
              <a:srgbClr val="000000"/>
            </a:solidFill>
            <a:latin typeface="Georgia" pitchFamily="18" charset="0"/>
          </a:endParaRPr>
        </a:p>
      </dsp:txBody>
      <dsp:txXfrm>
        <a:off x="4429153" y="3786211"/>
        <a:ext cx="2371855" cy="973980"/>
      </dsp:txXfrm>
    </dsp:sp>
    <dsp:sp modelId="{9D256D08-68D9-4194-AD66-4C16F699BB0B}">
      <dsp:nvSpPr>
        <dsp:cNvPr id="0" name=""/>
        <dsp:cNvSpPr/>
      </dsp:nvSpPr>
      <dsp:spPr>
        <a:xfrm>
          <a:off x="2928965" y="4320007"/>
          <a:ext cx="1563944" cy="158553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latin typeface="Georgia" pitchFamily="18" charset="0"/>
            </a:rPr>
            <a:t>Развитие творческих способностей учащихся</a:t>
          </a:r>
          <a:endParaRPr lang="ru-RU" sz="1600" b="0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928965" y="4320007"/>
        <a:ext cx="1563944" cy="1585531"/>
      </dsp:txXfrm>
    </dsp:sp>
    <dsp:sp modelId="{F145207A-BC67-4B89-8070-83064CDB2FA0}">
      <dsp:nvSpPr>
        <dsp:cNvPr id="0" name=""/>
        <dsp:cNvSpPr/>
      </dsp:nvSpPr>
      <dsp:spPr>
        <a:xfrm>
          <a:off x="968272" y="3819066"/>
          <a:ext cx="1884150" cy="113765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Georgia" pitchFamily="18" charset="0"/>
            </a:rPr>
            <a:t>Формирование ИКТ компетентности</a:t>
          </a:r>
          <a:endParaRPr lang="ru-RU" sz="1600" kern="1200" dirty="0">
            <a:latin typeface="Georgia" pitchFamily="18" charset="0"/>
          </a:endParaRPr>
        </a:p>
      </dsp:txBody>
      <dsp:txXfrm>
        <a:off x="968272" y="3819066"/>
        <a:ext cx="1884150" cy="1137655"/>
      </dsp:txXfrm>
    </dsp:sp>
    <dsp:sp modelId="{A67BF83B-5C37-4DF4-B763-D262B8BAB600}">
      <dsp:nvSpPr>
        <dsp:cNvPr id="0" name=""/>
        <dsp:cNvSpPr/>
      </dsp:nvSpPr>
      <dsp:spPr>
        <a:xfrm>
          <a:off x="270856" y="2500329"/>
          <a:ext cx="1588575" cy="86736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Georgia" pitchFamily="18" charset="0"/>
            </a:rPr>
            <a:t>Приобщение к работе в команде</a:t>
          </a:r>
          <a:endParaRPr lang="ru-RU" sz="16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70856" y="2500329"/>
        <a:ext cx="1588575" cy="867361"/>
      </dsp:txXfrm>
    </dsp:sp>
    <dsp:sp modelId="{03AC3CD1-9957-4293-B981-D31BACF96F0D}">
      <dsp:nvSpPr>
        <dsp:cNvPr id="0" name=""/>
        <dsp:cNvSpPr/>
      </dsp:nvSpPr>
      <dsp:spPr>
        <a:xfrm>
          <a:off x="556605" y="857253"/>
          <a:ext cx="2034633" cy="105799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00"/>
              </a:solidFill>
              <a:latin typeface="Georgia" pitchFamily="18" charset="0"/>
            </a:rPr>
            <a:t>Повышение мотивации учащихся к познавательной деятельности</a:t>
          </a:r>
          <a:endParaRPr lang="ru-RU" sz="1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56605" y="857253"/>
        <a:ext cx="2034633" cy="10579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jpe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image" Target="../media/image23.jpe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2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0.14815</cdr:x>
      <cdr:y>0.10769</cdr:y>
    </cdr:from>
    <cdr:to>
      <cdr:x>0.85075</cdr:x>
      <cdr:y>0.22034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453906"/>
          <a:ext cx="2710379" cy="474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Georgia" pitchFamily="18" charset="0"/>
            </a:rPr>
            <a:t>2013-2014 учебный год</a:t>
          </a:r>
          <a:endParaRPr lang="ru-RU" sz="1800" b="1" dirty="0">
            <a:latin typeface="Georgia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0.15218</cdr:x>
      <cdr:y>0.09434</cdr:y>
    </cdr:from>
    <cdr:to>
      <cdr:x>0.54348</cdr:x>
      <cdr:y>0.24528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500067" y="357190"/>
          <a:ext cx="128588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0.02174</cdr:x>
      <cdr:y>0.0566</cdr:y>
    </cdr:from>
    <cdr:to>
      <cdr:x>0.71305</cdr:x>
      <cdr:y>0.28302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" y="214314"/>
          <a:ext cx="2271722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0.13208</cdr:y>
    </cdr:from>
    <cdr:to>
      <cdr:x>0.77827</cdr:x>
      <cdr:y>0.37358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43074" y="5000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0.03774</cdr:y>
    </cdr:from>
    <cdr:to>
      <cdr:x>0.69131</cdr:x>
      <cdr:y>0.22642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156355"/>
          <a:ext cx="2271722" cy="781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  <a:p xmlns:a="http://schemas.openxmlformats.org/drawingml/2006/main">
          <a:r>
            <a:rPr lang="ru-RU" sz="1800" b="1" dirty="0" smtClean="0">
              <a:latin typeface="Georgia" pitchFamily="18" charset="0"/>
            </a:rPr>
            <a:t>2014-2015 учебный год</a:t>
          </a:r>
          <a:endParaRPr lang="ru-RU" sz="1800" b="1" dirty="0">
            <a:latin typeface="Georgia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22D01-3109-4326-BA14-027C519849BD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A4C51-FABA-41C3-B3A4-F5BB81405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273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3;&#1103;%20&#1075;&#1080;&#1087;&#1077;&#1088;&#1089;&#1089;&#1099;&#1083;&#1086;&#1082;/&#1055;&#1088;&#1077;&#1079;&#1077;&#1085;&#1090;&#1072;&#1094;&#1080;&#1103;1.ppt" TargetMode="External"/><Relationship Id="rId3" Type="http://schemas.openxmlformats.org/officeDocument/2006/relationships/hyperlink" Target="&#1076;&#1083;&#1103;%20&#1075;&#1080;&#1087;&#1077;&#1088;&#1089;&#1089;&#1099;&#1083;&#1086;&#1082;/&#1064;&#1082;&#1086;&#1083;&#1072;.ppt" TargetMode="External"/><Relationship Id="rId7" Type="http://schemas.openxmlformats.org/officeDocument/2006/relationships/oleObject" Target="../embeddings/____________Microsoft_Office_PowerPoint_97-20033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__Microsoft_Office_PowerPoint_97-20032.ppt"/><Relationship Id="rId5" Type="http://schemas.openxmlformats.org/officeDocument/2006/relationships/image" Target="../media/image28.jpeg"/><Relationship Id="rId4" Type="http://schemas.openxmlformats.org/officeDocument/2006/relationships/oleObject" Target="../embeddings/____________Microsoft_Office_PowerPoint_97-20031.ppt"/><Relationship Id="rId9" Type="http://schemas.openxmlformats.org/officeDocument/2006/relationships/oleObject" Target="../embeddings/____________Microsoft_Office_PowerPoint_97-20034.pp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406640" cy="100013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21000000" rev="0"/>
            </a:camera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sz="4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cs typeface="Raavi" pitchFamily="34" charset="0"/>
              </a:rPr>
              <a:t>Педагогический проект</a:t>
            </a:r>
            <a:br>
              <a:rPr lang="ru-RU" sz="4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cs typeface="Raavi" pitchFamily="34" charset="0"/>
              </a:rPr>
            </a:br>
            <a:endParaRPr lang="ru-RU" sz="4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  <a:cs typeface="Raav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785794"/>
            <a:ext cx="7406640" cy="5857916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«Развитие познавательного интереса школьников на уроках математики и во внеурочное время</a:t>
            </a:r>
            <a:r>
              <a:rPr lang="ru-RU" sz="3200" b="1" i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»</a:t>
            </a:r>
          </a:p>
          <a:p>
            <a:pPr algn="ctr"/>
            <a:endParaRPr lang="ru-RU" sz="2000" b="1" i="1" dirty="0" smtClean="0">
              <a:ln>
                <a:solidFill>
                  <a:srgbClr val="7030A0"/>
                </a:solidFill>
              </a:ln>
              <a:solidFill>
                <a:schemeClr val="accent6"/>
              </a:solidFill>
              <a:latin typeface="Georgia" pitchFamily="18" charset="0"/>
            </a:endParaRPr>
          </a:p>
          <a:p>
            <a:pPr algn="ctr"/>
            <a:endParaRPr lang="ru-RU" sz="2000" b="1" i="1" dirty="0" smtClean="0">
              <a:ln>
                <a:solidFill>
                  <a:srgbClr val="7030A0"/>
                </a:solidFill>
              </a:ln>
              <a:solidFill>
                <a:schemeClr val="accent6"/>
              </a:solidFill>
              <a:latin typeface="Georgia" pitchFamily="18" charset="0"/>
            </a:endParaRPr>
          </a:p>
          <a:p>
            <a:pPr algn="ctr"/>
            <a:endParaRPr lang="ru-RU" sz="2000" b="1" i="1" dirty="0" smtClean="0">
              <a:ln>
                <a:solidFill>
                  <a:srgbClr val="7030A0"/>
                </a:solidFill>
              </a:ln>
              <a:solidFill>
                <a:schemeClr val="accent6"/>
              </a:solidFill>
              <a:latin typeface="Georgia" pitchFamily="18" charset="0"/>
            </a:endParaRPr>
          </a:p>
          <a:p>
            <a:pPr algn="ctr"/>
            <a:endParaRPr lang="ru-RU" sz="2000" b="1" i="1" dirty="0" smtClean="0">
              <a:ln>
                <a:solidFill>
                  <a:srgbClr val="7030A0"/>
                </a:solidFill>
              </a:ln>
              <a:solidFill>
                <a:schemeClr val="accent6"/>
              </a:solidFill>
              <a:latin typeface="Georgia" pitchFamily="18" charset="0"/>
            </a:endParaRPr>
          </a:p>
          <a:p>
            <a:pPr algn="ctr"/>
            <a:endParaRPr lang="ru-RU" sz="2000" b="1" i="1" dirty="0" smtClean="0">
              <a:ln>
                <a:solidFill>
                  <a:srgbClr val="7030A0"/>
                </a:solidFill>
              </a:ln>
              <a:solidFill>
                <a:schemeClr val="accent6"/>
              </a:solidFill>
              <a:latin typeface="Georgia" pitchFamily="18" charset="0"/>
            </a:endParaRPr>
          </a:p>
          <a:p>
            <a:endParaRPr lang="ru-RU" sz="1800" b="1" i="1" u="sng" dirty="0" smtClean="0">
              <a:ln>
                <a:solidFill>
                  <a:srgbClr val="7030A0"/>
                </a:solidFill>
              </a:ln>
              <a:solidFill>
                <a:schemeClr val="accent6"/>
              </a:solidFill>
              <a:latin typeface="Georgia" pitchFamily="18" charset="0"/>
            </a:endParaRPr>
          </a:p>
          <a:p>
            <a:endParaRPr lang="ru-RU" sz="1800" b="1" i="1" u="sng" dirty="0" smtClean="0">
              <a:ln>
                <a:solidFill>
                  <a:srgbClr val="7030A0"/>
                </a:solidFill>
              </a:ln>
              <a:solidFill>
                <a:schemeClr val="accent6"/>
              </a:solidFill>
              <a:latin typeface="Georgia" pitchFamily="18" charset="0"/>
            </a:endParaRPr>
          </a:p>
          <a:p>
            <a:endParaRPr lang="ru-RU" sz="1700" b="1" i="1" u="sng" dirty="0" smtClean="0">
              <a:ln>
                <a:solidFill>
                  <a:srgbClr val="7030A0"/>
                </a:solidFill>
              </a:ln>
              <a:solidFill>
                <a:schemeClr val="accent6"/>
              </a:solidFill>
              <a:latin typeface="Georgia" pitchFamily="18" charset="0"/>
            </a:endParaRPr>
          </a:p>
          <a:p>
            <a:endParaRPr lang="ru-RU" sz="1700" b="1" i="1" u="sng" dirty="0" smtClean="0">
              <a:ln>
                <a:solidFill>
                  <a:srgbClr val="7030A0"/>
                </a:solidFill>
              </a:ln>
              <a:solidFill>
                <a:schemeClr val="accent6"/>
              </a:solidFill>
              <a:latin typeface="Georgia" pitchFamily="18" charset="0"/>
            </a:endParaRPr>
          </a:p>
          <a:p>
            <a:r>
              <a:rPr lang="ru-RU" sz="1700" b="1" i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Автор проекта:</a:t>
            </a:r>
          </a:p>
          <a:p>
            <a:r>
              <a:rPr lang="ru-RU" sz="17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Учитель математики</a:t>
            </a:r>
          </a:p>
          <a:p>
            <a:r>
              <a:rPr lang="ru-RU" sz="17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Филиала «</a:t>
            </a:r>
            <a:r>
              <a:rPr lang="ru-RU" sz="1700" i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Кулевчинский</a:t>
            </a:r>
            <a:r>
              <a:rPr lang="ru-RU" sz="17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»</a:t>
            </a:r>
          </a:p>
          <a:p>
            <a:r>
              <a:rPr lang="ru-RU" sz="17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МБОУ «</a:t>
            </a:r>
            <a:r>
              <a:rPr lang="ru-RU" sz="1700" i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Красивская</a:t>
            </a:r>
            <a:r>
              <a:rPr lang="ru-RU" sz="17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 СОШ»</a:t>
            </a:r>
          </a:p>
          <a:p>
            <a:pPr algn="ctr"/>
            <a:r>
              <a:rPr lang="ru-RU" sz="1700" b="1" i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с.Кулевча</a:t>
            </a:r>
            <a:endParaRPr lang="ru-RU" sz="1700" b="1" i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17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2016 г.</a:t>
            </a:r>
          </a:p>
          <a:p>
            <a:endParaRPr lang="en-US" b="1" i="1" dirty="0" smtClean="0">
              <a:ln>
                <a:solidFill>
                  <a:srgbClr val="7030A0"/>
                </a:solidFill>
              </a:ln>
            </a:endParaRPr>
          </a:p>
          <a:p>
            <a:endParaRPr lang="en-US" b="1" i="1" dirty="0" smtClean="0">
              <a:ln>
                <a:solidFill>
                  <a:srgbClr val="7030A0"/>
                </a:solidFill>
              </a:ln>
            </a:endParaRPr>
          </a:p>
          <a:p>
            <a:endParaRPr lang="en-US" b="1" i="1" dirty="0" smtClean="0">
              <a:ln>
                <a:solidFill>
                  <a:srgbClr val="7030A0"/>
                </a:solidFill>
              </a:ln>
            </a:endParaRPr>
          </a:p>
          <a:p>
            <a:endParaRPr lang="ru-RU" b="1" i="1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071538" y="642917"/>
            <a:ext cx="78581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F:\Попова СВ\фото школы\Кулевчинская  СОШ\фасад  здания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3116"/>
            <a:ext cx="3857652" cy="25003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33121" name="Picture 1" descr="H:\Штрак\2016-02-09\Image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000760" y="2071678"/>
            <a:ext cx="2817840" cy="40033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Планируемые результаты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42976" y="857232"/>
          <a:ext cx="771530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4414" y="642918"/>
            <a:ext cx="75724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Оценка риска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81088" y="1071546"/>
          <a:ext cx="786291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57356" y="857232"/>
            <a:ext cx="7000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1071546"/>
            <a:ext cx="3857652" cy="8617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lvl="0" algn="ctr"/>
            <a:r>
              <a:rPr lang="ru-RU" sz="1600" dirty="0" smtClean="0">
                <a:latin typeface="Georgia" pitchFamily="18" charset="0"/>
              </a:rPr>
              <a:t>Риски проекта</a:t>
            </a:r>
          </a:p>
          <a:p>
            <a:pPr algn="just"/>
            <a:endParaRPr lang="ru-RU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2428868"/>
            <a:ext cx="3714776" cy="10772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dirty="0" smtClean="0">
              <a:latin typeface="Georgia" pitchFamily="18" charset="0"/>
            </a:endParaRPr>
          </a:p>
          <a:p>
            <a:pPr lvl="0" algn="ctr"/>
            <a:r>
              <a:rPr lang="ru-RU" sz="1600" dirty="0" smtClean="0">
                <a:latin typeface="Georgia" pitchFamily="18" charset="0"/>
              </a:rPr>
              <a:t>Низкая мотивация учащихся к получению дополнительных знаний</a:t>
            </a:r>
          </a:p>
          <a:p>
            <a:pPr algn="just"/>
            <a:endParaRPr lang="ru-RU" sz="16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3786191"/>
            <a:ext cx="3714776" cy="12741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Georgia" pitchFamily="18" charset="0"/>
              </a:rPr>
              <a:t>Нежелание учащихся самостоятельно получать и применять знания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Georgia" pitchFamily="18" charset="0"/>
            </a:endParaRPr>
          </a:p>
          <a:p>
            <a:pPr lvl="0" algn="just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5214950"/>
            <a:ext cx="3786214" cy="13234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endParaRPr lang="ru-RU" sz="1600" dirty="0" smtClean="0">
              <a:latin typeface="Georgia" pitchFamily="18" charset="0"/>
            </a:endParaRPr>
          </a:p>
          <a:p>
            <a:pPr lvl="0" algn="ctr"/>
            <a:r>
              <a:rPr lang="ru-RU" sz="1600" dirty="0" smtClean="0">
                <a:latin typeface="Georgia" pitchFamily="18" charset="0"/>
              </a:rPr>
              <a:t>Используемые методы работы не будут способствовать повышению активности учащихся</a:t>
            </a:r>
          </a:p>
          <a:p>
            <a:pPr algn="just"/>
            <a:endParaRPr lang="ru-RU" sz="16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250030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b="1" dirty="0" smtClean="0">
              <a:latin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1071546"/>
            <a:ext cx="3429024" cy="8572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Georgia" pitchFamily="18" charset="0"/>
              </a:rPr>
              <a:t>Меры для их минимизации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2330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86578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2428868"/>
            <a:ext cx="3429024" cy="10715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2428868"/>
            <a:ext cx="3000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dk1"/>
                </a:solidFill>
                <a:latin typeface="Georgia" pitchFamily="18" charset="0"/>
              </a:rPr>
              <a:t>Применение индивидуального подхода к каждому ребенку</a:t>
            </a:r>
          </a:p>
          <a:p>
            <a:pPr algn="just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3786190"/>
            <a:ext cx="3500462" cy="12144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600" dirty="0" smtClean="0">
                <a:latin typeface="Georgia" pitchFamily="18" charset="0"/>
              </a:rPr>
              <a:t>Показать что, знания приобретаются и проявляются только в  деятельности.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5214950"/>
            <a:ext cx="3500462" cy="12858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6512" y="5214950"/>
            <a:ext cx="235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dk1"/>
                </a:solidFill>
                <a:latin typeface="Georgia" pitchFamily="18" charset="0"/>
              </a:rPr>
              <a:t>Стимулирование учащихся (грамоты, призы)</a:t>
            </a:r>
          </a:p>
          <a:p>
            <a:pPr algn="ctr"/>
            <a:endParaRPr lang="ru-RU" sz="1600" dirty="0">
              <a:solidFill>
                <a:schemeClr val="dk1"/>
              </a:solidFill>
              <a:latin typeface="Georgia" pitchFamily="18" charset="0"/>
            </a:endParaRPr>
          </a:p>
        </p:txBody>
      </p:sp>
      <p:cxnSp>
        <p:nvCxnSpPr>
          <p:cNvPr id="28" name="Прямая соединительная линия 27"/>
          <p:cNvCxnSpPr>
            <a:stCxn id="8" idx="3"/>
            <a:endCxn id="20" idx="1"/>
          </p:cNvCxnSpPr>
          <p:nvPr/>
        </p:nvCxnSpPr>
        <p:spPr>
          <a:xfrm flipV="1">
            <a:off x="5000628" y="2964653"/>
            <a:ext cx="500066" cy="2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9" idx="3"/>
            <a:endCxn id="22" idx="1"/>
          </p:cNvCxnSpPr>
          <p:nvPr/>
        </p:nvCxnSpPr>
        <p:spPr>
          <a:xfrm flipV="1">
            <a:off x="5000628" y="4393413"/>
            <a:ext cx="428628" cy="29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1" idx="3"/>
            <a:endCxn id="23" idx="1"/>
          </p:cNvCxnSpPr>
          <p:nvPr/>
        </p:nvCxnSpPr>
        <p:spPr>
          <a:xfrm flipV="1">
            <a:off x="5000628" y="5857892"/>
            <a:ext cx="428628" cy="1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7" idx="2"/>
            <a:endCxn id="8" idx="0"/>
          </p:cNvCxnSpPr>
          <p:nvPr/>
        </p:nvCxnSpPr>
        <p:spPr>
          <a:xfrm rot="5400000">
            <a:off x="2895466" y="2181094"/>
            <a:ext cx="4955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6750859" y="217883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Этапы реализации проекта: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85860"/>
            <a:ext cx="7498080" cy="52864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  <a:defRPr/>
            </a:pPr>
            <a:endParaRPr lang="en-US" sz="2200" b="1" dirty="0" smtClean="0">
              <a:sym typeface="Wingdings 2"/>
            </a:endParaRPr>
          </a:p>
          <a:p>
            <a:pPr>
              <a:buNone/>
              <a:defRPr/>
            </a:pPr>
            <a:endParaRPr lang="en-US" sz="2200" b="1" dirty="0" smtClean="0">
              <a:sym typeface="Wingdings 2"/>
            </a:endParaRPr>
          </a:p>
          <a:p>
            <a:pPr>
              <a:buNone/>
              <a:defRPr/>
            </a:pPr>
            <a:endParaRPr lang="en-US" sz="2200" b="1" dirty="0" smtClean="0">
              <a:sym typeface="Wingdings 2"/>
            </a:endParaRPr>
          </a:p>
          <a:p>
            <a:pPr>
              <a:buNone/>
              <a:defRPr/>
            </a:pPr>
            <a:endParaRPr lang="en-US" sz="2200" b="1" dirty="0" smtClean="0">
              <a:sym typeface="Wingdings 2"/>
            </a:endParaRPr>
          </a:p>
          <a:p>
            <a:pPr>
              <a:buNone/>
              <a:defRPr/>
            </a:pPr>
            <a:endParaRPr lang="en-US" sz="2200" b="1" dirty="0" smtClean="0">
              <a:sym typeface="Wingdings 2"/>
            </a:endParaRPr>
          </a:p>
          <a:p>
            <a:pPr>
              <a:buNone/>
              <a:defRPr/>
            </a:pPr>
            <a:endParaRPr lang="en-US" sz="1600" b="1" i="1" dirty="0" smtClean="0">
              <a:latin typeface="Georgia" pitchFamily="18" charset="0"/>
              <a:sym typeface="Wingdings 2"/>
            </a:endParaRPr>
          </a:p>
          <a:p>
            <a:pPr>
              <a:buNone/>
              <a:defRPr/>
            </a:pPr>
            <a:endParaRPr lang="ru-RU" sz="1600" b="1" i="1" dirty="0" smtClean="0">
              <a:latin typeface="Georgia" pitchFamily="18" charset="0"/>
              <a:sym typeface="Wingdings 2"/>
            </a:endParaRPr>
          </a:p>
          <a:p>
            <a:pPr>
              <a:buNone/>
              <a:defRPr/>
            </a:pPr>
            <a:endParaRPr lang="en-US" sz="2200" b="1" dirty="0" smtClean="0">
              <a:sym typeface="Wingdings 2"/>
            </a:endParaRPr>
          </a:p>
          <a:p>
            <a:pPr>
              <a:buNone/>
              <a:defRPr/>
            </a:pPr>
            <a:endParaRPr lang="en-US" sz="2200" b="1" dirty="0" smtClean="0">
              <a:sym typeface="Wingdings 2"/>
            </a:endParaRPr>
          </a:p>
          <a:p>
            <a:pPr>
              <a:buNone/>
              <a:defRPr/>
            </a:pPr>
            <a:endParaRPr lang="en-US" sz="2200" b="1" dirty="0" smtClean="0">
              <a:sym typeface="Wingdings 2"/>
            </a:endParaRPr>
          </a:p>
          <a:p>
            <a:pPr>
              <a:buNone/>
              <a:defRPr/>
            </a:pPr>
            <a:endParaRPr lang="en-US" altLang="ru-RU" sz="1900" dirty="0" smtClean="0">
              <a:latin typeface="Georgia" pitchFamily="18" charset="0"/>
              <a:sym typeface="Wingdings 2"/>
            </a:endParaRPr>
          </a:p>
          <a:p>
            <a:pPr>
              <a:buNone/>
              <a:defRPr/>
            </a:pPr>
            <a:endParaRPr lang="en-US" altLang="ru-RU" sz="1900" dirty="0" smtClean="0">
              <a:latin typeface="Georgia" pitchFamily="18" charset="0"/>
              <a:sym typeface="Wingdings 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857232"/>
            <a:ext cx="778674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1500166" y="1357298"/>
            <a:ext cx="7215238" cy="1214446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 </a:t>
            </a:r>
            <a:r>
              <a:rPr lang="ru-RU" b="1" u="sng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Подготовительный этап (сентябрь 2013 – октябрь 2013</a:t>
            </a:r>
            <a:r>
              <a:rPr lang="en-US" b="1" u="sng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)</a:t>
            </a:r>
            <a:endParaRPr lang="ru-RU" altLang="ru-RU" sz="1600" dirty="0" smtClean="0">
              <a:solidFill>
                <a:sysClr val="windowText" lastClr="000000"/>
              </a:solidFill>
              <a:latin typeface="Georgia" pitchFamily="18" charset="0"/>
              <a:sym typeface="Wingdings 2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1571604" y="3143248"/>
            <a:ext cx="7215238" cy="1285884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sym typeface="Wingdings 2"/>
              </a:rPr>
              <a:t> </a:t>
            </a:r>
            <a:r>
              <a:rPr lang="ru-RU" b="1" u="sng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Практический этап(ноябрь 2013 – март  2015) </a:t>
            </a:r>
            <a:endParaRPr lang="en-US" b="1" u="sng" dirty="0" smtClean="0">
              <a:solidFill>
                <a:sysClr val="windowText" lastClr="000000"/>
              </a:solidFill>
              <a:latin typeface="Georgia" pitchFamily="18" charset="0"/>
              <a:sym typeface="Wingdings 2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1571604" y="4929198"/>
            <a:ext cx="7215238" cy="1285884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5214950"/>
            <a:ext cx="6572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ym typeface="Wingdings 2"/>
              </a:rPr>
              <a:t> </a:t>
            </a:r>
            <a:r>
              <a:rPr lang="ru-RU" b="1" u="sng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Обобщающий этап(апрель 2015 – май 2015 ) </a:t>
            </a:r>
          </a:p>
          <a:p>
            <a:endParaRPr lang="ru-RU" dirty="0"/>
          </a:p>
        </p:txBody>
      </p:sp>
      <p:sp>
        <p:nvSpPr>
          <p:cNvPr id="15" name="Блок-схема: объединение 14"/>
          <p:cNvSpPr/>
          <p:nvPr/>
        </p:nvSpPr>
        <p:spPr>
          <a:xfrm>
            <a:off x="4786314" y="2571744"/>
            <a:ext cx="642942" cy="571504"/>
          </a:xfrm>
          <a:prstGeom prst="flowChartMerg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объединение 15"/>
          <p:cNvSpPr/>
          <p:nvPr/>
        </p:nvSpPr>
        <p:spPr>
          <a:xfrm>
            <a:off x="4929190" y="4429132"/>
            <a:ext cx="571504" cy="500066"/>
          </a:xfrm>
          <a:prstGeom prst="flowChartMerg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8579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Подготовительный этап: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785794"/>
            <a:ext cx="742955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исплей 5"/>
          <p:cNvSpPr/>
          <p:nvPr/>
        </p:nvSpPr>
        <p:spPr>
          <a:xfrm>
            <a:off x="1403648" y="1412776"/>
            <a:ext cx="7488832" cy="3960440"/>
          </a:xfrm>
          <a:prstGeom prst="flowChartDisplay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altLang="ru-RU" b="1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 -   </a:t>
            </a:r>
            <a:r>
              <a:rPr lang="ru-RU" altLang="ru-RU" sz="2000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Изучение проблемы в теории и практике обучения математике.  </a:t>
            </a:r>
            <a:endParaRPr lang="en-US" altLang="ru-RU" sz="2000" dirty="0" smtClean="0">
              <a:solidFill>
                <a:sysClr val="windowText" lastClr="000000"/>
              </a:solidFill>
              <a:latin typeface="Georgia" pitchFamily="18" charset="0"/>
              <a:sym typeface="Wingdings 2"/>
            </a:endParaRPr>
          </a:p>
          <a:p>
            <a:pPr algn="just"/>
            <a:r>
              <a:rPr lang="ru-RU" altLang="ru-RU" sz="2000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      </a:t>
            </a:r>
            <a:endParaRPr lang="en-US" altLang="ru-RU" sz="2000" dirty="0" smtClean="0">
              <a:solidFill>
                <a:sysClr val="windowText" lastClr="000000"/>
              </a:solidFill>
              <a:latin typeface="Georgia" pitchFamily="18" charset="0"/>
              <a:sym typeface="Wingdings 2"/>
            </a:endParaRPr>
          </a:p>
          <a:p>
            <a:pPr algn="just">
              <a:buFontTx/>
              <a:buChar char="-"/>
            </a:pPr>
            <a:r>
              <a:rPr lang="en-US" altLang="ru-RU" sz="2000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     </a:t>
            </a:r>
            <a:r>
              <a:rPr lang="ru-RU" altLang="ru-RU" sz="2000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Разработка концепции проекта.</a:t>
            </a:r>
            <a:endParaRPr lang="en-US" altLang="ru-RU" sz="2000" dirty="0" smtClean="0">
              <a:solidFill>
                <a:sysClr val="windowText" lastClr="000000"/>
              </a:solidFill>
              <a:latin typeface="Georgia" pitchFamily="18" charset="0"/>
              <a:sym typeface="Wingdings 2"/>
            </a:endParaRPr>
          </a:p>
          <a:p>
            <a:pPr algn="just"/>
            <a:r>
              <a:rPr lang="ru-RU" altLang="ru-RU" sz="2000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 </a:t>
            </a:r>
            <a:endParaRPr lang="en-US" altLang="ru-RU" sz="2000" dirty="0" smtClean="0">
              <a:solidFill>
                <a:sysClr val="windowText" lastClr="000000"/>
              </a:solidFill>
              <a:latin typeface="Georgia" pitchFamily="18" charset="0"/>
              <a:sym typeface="Wingdings 2"/>
            </a:endParaRPr>
          </a:p>
          <a:p>
            <a:pPr algn="just">
              <a:buFontTx/>
              <a:buChar char="-"/>
            </a:pPr>
            <a:r>
              <a:rPr lang="en-US" altLang="ru-RU" sz="2000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    </a:t>
            </a:r>
            <a:r>
              <a:rPr lang="ru-RU" altLang="ru-RU" sz="2000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Анализ диагностических результатов обучающихся. </a:t>
            </a:r>
            <a:endParaRPr lang="en-US" altLang="ru-RU" sz="2000" dirty="0" smtClean="0">
              <a:solidFill>
                <a:sysClr val="windowText" lastClr="000000"/>
              </a:solidFill>
              <a:latin typeface="Georgia" pitchFamily="18" charset="0"/>
              <a:sym typeface="Wingdings 2"/>
            </a:endParaRPr>
          </a:p>
          <a:p>
            <a:pPr algn="just"/>
            <a:endParaRPr lang="ru-RU" altLang="ru-RU" sz="2000" dirty="0" smtClean="0">
              <a:solidFill>
                <a:sysClr val="windowText" lastClr="000000"/>
              </a:solidFill>
              <a:latin typeface="Georgia" pitchFamily="18" charset="0"/>
              <a:sym typeface="Wingdings 2"/>
            </a:endParaRPr>
          </a:p>
          <a:p>
            <a:pPr algn="just"/>
            <a:r>
              <a:rPr lang="ru-RU" altLang="ru-RU" sz="2000" b="1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-</a:t>
            </a:r>
            <a:r>
              <a:rPr lang="ru-RU" altLang="ru-RU" sz="2000" dirty="0" smtClean="0">
                <a:solidFill>
                  <a:sysClr val="windowText" lastClr="000000"/>
                </a:solidFill>
                <a:latin typeface="Georgia" pitchFamily="18" charset="0"/>
                <a:sym typeface="Wingdings 2"/>
              </a:rPr>
              <a:t>  Отбор наиболее продуктивной методики решения проблемы.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178592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latin typeface="Georgia" pitchFamily="18" charset="0"/>
                <a:sym typeface="Wingdings 2"/>
              </a:rPr>
              <a:t>      </a:t>
            </a:r>
            <a:endParaRPr lang="ru-RU" dirty="0"/>
          </a:p>
        </p:txBody>
      </p:sp>
      <p:pic>
        <p:nvPicPr>
          <p:cNvPr id="9" name="Picture 3" descr="92"/>
          <p:cNvPicPr>
            <a:picLocks noChangeAspect="1" noChangeArrowheads="1" noCrop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7668344" y="5157192"/>
            <a:ext cx="1121349" cy="1460040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Результаты диагностики: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857232"/>
          <a:ext cx="7494618" cy="578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206"/>
                <a:gridCol w="2498206"/>
                <a:gridCol w="2498206"/>
              </a:tblGrid>
              <a:tr h="70785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828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8,25%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6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,5%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62198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51,48%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7</a:t>
                      </a:r>
                      <a:r>
                        <a:rPr lang="en-US" sz="1600" dirty="0" smtClean="0"/>
                        <a:t>1</a:t>
                      </a:r>
                      <a:r>
                        <a:rPr lang="ru-RU" sz="1600" dirty="0" smtClean="0"/>
                        <a:t>,2%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0030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22,6%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57,3%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4784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28%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64%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480" y="10001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Вопросы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92867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На начальном        этапе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92867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На заключи-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тельном этапе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571612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ea typeface="SimSun-ExtB" pitchFamily="49" charset="-122"/>
              </a:rPr>
              <a:t>Нравится ли вам изучать математику?</a:t>
            </a:r>
            <a:endParaRPr lang="ru-RU" sz="1600" dirty="0">
              <a:latin typeface="Georgia" pitchFamily="18" charset="0"/>
              <a:ea typeface="SimSun-ExtB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2357430"/>
            <a:ext cx="1928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</a:rPr>
              <a:t>Умеете ли вы планировать и анализировать свою деятельность?</a:t>
            </a:r>
            <a:endParaRPr lang="ru-RU" sz="16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5" y="3643314"/>
            <a:ext cx="228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eorgia" pitchFamily="18" charset="0"/>
              </a:rPr>
              <a:t>Занимаетесь ли вы самостоятельно дополнительно математикой?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5072074"/>
            <a:ext cx="2357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</a:rPr>
              <a:t>Можете ли вы получать информацию из дополнительных источников?</a:t>
            </a:r>
            <a:endParaRPr lang="ru-RU" sz="1600" dirty="0" smtClean="0">
              <a:latin typeface="Georgia" pitchFamily="18" charset="0"/>
            </a:endParaRPr>
          </a:p>
          <a:p>
            <a:endParaRPr lang="ru-RU" sz="1600" dirty="0"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642918"/>
            <a:ext cx="80724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На практическом этапе: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00174"/>
            <a:ext cx="7422672" cy="329697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altLang="ru-RU" sz="2000" dirty="0" smtClean="0">
                <a:latin typeface="Georgia" pitchFamily="18" charset="0"/>
                <a:sym typeface="Wingdings 2"/>
              </a:rPr>
              <a:t>Поиск рациональных путей  выполнения цели проекта, критической оценки результатов.</a:t>
            </a:r>
          </a:p>
          <a:p>
            <a:r>
              <a:rPr lang="ru-RU" altLang="ru-RU" sz="2000" dirty="0" smtClean="0">
                <a:latin typeface="Georgia" pitchFamily="18" charset="0"/>
                <a:sym typeface="Wingdings 2"/>
              </a:rPr>
              <a:t>Разработка и проведение уроков, внеклассных мероприятий.</a:t>
            </a:r>
          </a:p>
          <a:p>
            <a:r>
              <a:rPr lang="ru-RU" altLang="ru-RU" sz="2000" dirty="0" smtClean="0">
                <a:latin typeface="Georgia" pitchFamily="18" charset="0"/>
                <a:sym typeface="Wingdings 2"/>
              </a:rPr>
              <a:t>Формирование у обучающихся интереса к математике путем разнообразных форм и методов обучения. </a:t>
            </a:r>
          </a:p>
          <a:p>
            <a:r>
              <a:rPr lang="ru-RU" sz="2000" dirty="0" smtClean="0">
                <a:latin typeface="Georgia" pitchFamily="18" charset="0"/>
              </a:rPr>
              <a:t>Организация  участия учащихся в олимпиадах, конкурсах и проектной деятельности.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142984"/>
            <a:ext cx="764386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F:\school-allinform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941168"/>
            <a:ext cx="2070058" cy="1487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Методы достижения цели: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71604" y="1285860"/>
            <a:ext cx="3143272" cy="2143140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Georgia" pitchFamily="18" charset="0"/>
              </a:rPr>
              <a:t>Методическая работа</a:t>
            </a:r>
            <a:endParaRPr lang="ru-RU" sz="2000" b="1" dirty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86446" y="1357298"/>
            <a:ext cx="3000396" cy="221457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Georgia" pitchFamily="18" charset="0"/>
              </a:rPr>
              <a:t>Урочная деятельность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3000364" y="3429000"/>
            <a:ext cx="4214842" cy="2928958"/>
          </a:xfrm>
          <a:prstGeom prst="ellipse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900" b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algn="ctr"/>
            <a:endParaRPr lang="ru-RU" sz="1900" b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algn="ctr"/>
            <a:endParaRPr lang="ru-RU" sz="1900" b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algn="ctr"/>
            <a:endParaRPr lang="ru-RU" sz="1900" b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algn="ctr"/>
            <a:endParaRPr lang="ru-RU" sz="1900" b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algn="ctr"/>
            <a:endParaRPr lang="ru-RU" sz="1900" b="1" dirty="0" smtClean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714356"/>
            <a:ext cx="757242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14744" y="4214818"/>
            <a:ext cx="2928958" cy="14287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Georgia" pitchFamily="18" charset="0"/>
              </a:rPr>
              <a:t>Внеурочная деятельность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85728"/>
            <a:ext cx="7498080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/>
            </a:r>
            <a:br>
              <a:rPr lang="ru-RU" sz="2800" b="1" i="1" dirty="0" smtClean="0">
                <a:effectLst/>
                <a:latin typeface="Georgia" pitchFamily="18" charset="0"/>
              </a:rPr>
            </a:br>
            <a:r>
              <a:rPr lang="ru-RU" sz="2800" b="1" i="1" dirty="0" smtClean="0">
                <a:effectLst/>
                <a:latin typeface="Georgia" pitchFamily="18" charset="0"/>
              </a:rPr>
              <a:t/>
            </a:r>
            <a:br>
              <a:rPr lang="ru-RU" sz="2800" b="1" i="1" dirty="0" smtClean="0">
                <a:effectLst/>
                <a:latin typeface="Georgia" pitchFamily="18" charset="0"/>
              </a:rPr>
            </a:br>
            <a:r>
              <a:rPr lang="ru-RU" sz="2800" b="1" i="1" dirty="0" smtClean="0">
                <a:latin typeface="Georgia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</a:rPr>
            </a:b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429288"/>
          </a:xfrm>
        </p:spPr>
        <p:txBody>
          <a:bodyPr>
            <a:noAutofit/>
          </a:bodyPr>
          <a:lstStyle/>
          <a:p>
            <a:pPr lvl="0">
              <a:buNone/>
            </a:pPr>
            <a:endParaRPr lang="ru-RU" sz="1600" b="1" dirty="0" smtClean="0">
              <a:latin typeface="Georgia" pitchFamily="18" charset="0"/>
            </a:endParaRPr>
          </a:p>
          <a:p>
            <a:pPr lvl="0">
              <a:buNone/>
            </a:pPr>
            <a:endParaRPr lang="ru-RU" sz="1700" dirty="0" smtClean="0">
              <a:latin typeface="Georgia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Методика фронтального опроса на уроке;</a:t>
            </a:r>
          </a:p>
          <a:p>
            <a:r>
              <a:rPr lang="ru-RU" sz="2000" dirty="0" smtClean="0">
                <a:latin typeface="Georgia" pitchFamily="18" charset="0"/>
              </a:rPr>
              <a:t>Виды самостоятельной работы на уроке;</a:t>
            </a:r>
          </a:p>
          <a:p>
            <a:r>
              <a:rPr lang="ru-RU" sz="2000" dirty="0" smtClean="0">
                <a:latin typeface="Georgia" pitchFamily="18" charset="0"/>
              </a:rPr>
              <a:t>Работа с раздаточным материалом;</a:t>
            </a:r>
          </a:p>
          <a:p>
            <a:r>
              <a:rPr lang="ru-RU" sz="2000" dirty="0" smtClean="0">
                <a:latin typeface="Georgia" pitchFamily="18" charset="0"/>
              </a:rPr>
              <a:t>Общественный смотр знаний;</a:t>
            </a:r>
          </a:p>
          <a:p>
            <a:r>
              <a:rPr lang="ru-RU" sz="2000" dirty="0" smtClean="0">
                <a:latin typeface="Georgia" pitchFamily="18" charset="0"/>
              </a:rPr>
              <a:t>Приемы проблемного обучения;</a:t>
            </a:r>
          </a:p>
          <a:p>
            <a:r>
              <a:rPr lang="ru-RU" sz="2000" dirty="0" smtClean="0">
                <a:latin typeface="Georgia" pitchFamily="18" charset="0"/>
              </a:rPr>
              <a:t>Использование наглядности и ТСО на уроке;</a:t>
            </a:r>
          </a:p>
          <a:p>
            <a:r>
              <a:rPr lang="ru-RU" sz="2000" dirty="0" smtClean="0">
                <a:latin typeface="Georgia" pitchFamily="18" charset="0"/>
              </a:rPr>
              <a:t>Групповая форма работы;</a:t>
            </a:r>
          </a:p>
          <a:p>
            <a:r>
              <a:rPr lang="ru-RU" sz="2000" dirty="0" smtClean="0">
                <a:latin typeface="Georgia" pitchFamily="18" charset="0"/>
              </a:rPr>
              <a:t>Игровые приемы на уроке;</a:t>
            </a:r>
          </a:p>
          <a:p>
            <a:r>
              <a:rPr lang="ru-RU" sz="2000" dirty="0" smtClean="0">
                <a:latin typeface="Georgia" pitchFamily="18" charset="0"/>
              </a:rPr>
              <a:t>Использование ИКТ на уроках математики.</a:t>
            </a:r>
            <a:endParaRPr lang="en-US" sz="2000" dirty="0" smtClean="0">
              <a:latin typeface="Georgia" pitchFamily="18" charset="0"/>
            </a:endParaRPr>
          </a:p>
          <a:p>
            <a:pPr>
              <a:buNone/>
            </a:pP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1547664" y="404664"/>
            <a:ext cx="7272808" cy="1224136"/>
          </a:xfrm>
          <a:prstGeom prst="flowChartDocumen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ru-RU" sz="2000" b="1" i="1" dirty="0" smtClean="0">
                <a:ln>
                  <a:solidFill>
                    <a:schemeClr val="tx2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Методы, средства и приемы для активизации познавательного интереса учащихся на уроках </a:t>
            </a:r>
            <a:endParaRPr lang="en-US" sz="2000" b="1" i="1" dirty="0" smtClean="0">
              <a:ln>
                <a:solidFill>
                  <a:schemeClr val="tx2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lvl="0" algn="ctr">
              <a:buNone/>
            </a:pPr>
            <a:r>
              <a:rPr lang="ru-RU" sz="2000" b="1" i="1" dirty="0" smtClean="0">
                <a:ln>
                  <a:solidFill>
                    <a:schemeClr val="tx2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и во внеурочное время.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F:\DSCN1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2643206" cy="2394518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Внеурочная деятельность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785794"/>
            <a:ext cx="7715304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1571604" y="928670"/>
            <a:ext cx="7072362" cy="571504"/>
          </a:xfrm>
          <a:prstGeom prst="flowChartPreparat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ysClr val="windowText" lastClr="000000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Georgia" pitchFamily="18" charset="0"/>
                <a:cs typeface="Times New Roman" pitchFamily="18" charset="0"/>
              </a:rPr>
              <a:t>Математический кружок «Занимательная математика</a:t>
            </a:r>
            <a:r>
              <a:rPr lang="ru-RU" b="1" i="1" dirty="0" smtClean="0">
                <a:solidFill>
                  <a:sysClr val="windowText" lastClr="000000"/>
                </a:solidFill>
                <a:latin typeface="Georgia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/>
          </a:p>
        </p:txBody>
      </p:sp>
      <p:pic>
        <p:nvPicPr>
          <p:cNvPr id="149505" name="Picture 1" descr="F:\IMG_4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85926"/>
            <a:ext cx="3571900" cy="2428892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</p:pic>
      <p:pic>
        <p:nvPicPr>
          <p:cNvPr id="149509" name="Picture 5" descr="F:\DSCN1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357694"/>
            <a:ext cx="3500462" cy="2286016"/>
          </a:xfrm>
          <a:prstGeom prst="rect">
            <a:avLst/>
          </a:prstGeom>
          <a:noFill/>
          <a:ln w="57150">
            <a:solidFill>
              <a:srgbClr val="00CC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2867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Примеры нестандартных задач: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356"/>
            <a:ext cx="78581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C:\Users\Гридчины\Desktop\фото\IMG_13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2500329" cy="207170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Гридчины\Desktop\фото\IMG_13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564904"/>
            <a:ext cx="3071834" cy="250033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Users\Гридчины\Desktop\фото\IMG_12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857231"/>
            <a:ext cx="2571768" cy="1928827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C:\Users\Гридчины\Desktop\фото\IMG_12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600000">
            <a:off x="5724128" y="2492896"/>
            <a:ext cx="3110789" cy="246509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perspectiveAbove"/>
            <a:lightRig rig="threePt" dir="t"/>
          </a:scene3d>
        </p:spPr>
      </p:pic>
      <p:pic>
        <p:nvPicPr>
          <p:cNvPr id="13" name="Рисунок 12" descr="C:\Users\Гридчины\Desktop\фото\IMG_13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717032"/>
            <a:ext cx="3357587" cy="2714644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5" name="Picture 3" descr="F:\student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4929198"/>
            <a:ext cx="1785950" cy="1714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/>
          <p:cNvSpPr/>
          <p:nvPr/>
        </p:nvSpPr>
        <p:spPr>
          <a:xfrm>
            <a:off x="1259632" y="1412776"/>
            <a:ext cx="7500990" cy="2786082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«Учение, лишенное всякого интереса и взятое только силой принуждения, убивает в ученике охоту к овладению знаниями. Приохотить ребенка к учению гораздо более достойная задача, чем приневолить»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(К.Д.Ушинский) 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Внеклассная работа: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3000364" y="928670"/>
            <a:ext cx="4214842" cy="785818"/>
          </a:xfrm>
          <a:prstGeom prst="beve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Georgia" pitchFamily="18" charset="0"/>
              </a:rPr>
              <a:t>Предметные недели</a:t>
            </a:r>
            <a:endParaRPr lang="ru-RU" b="1" dirty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1357290" y="1857364"/>
            <a:ext cx="2143140" cy="1214446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ysClr val="windowText" lastClr="000000"/>
                </a:solidFill>
                <a:latin typeface="Georgia" pitchFamily="18" charset="0"/>
              </a:rPr>
              <a:t>Матема -</a:t>
            </a:r>
          </a:p>
          <a:p>
            <a:pPr algn="ctr"/>
            <a:r>
              <a:rPr lang="ru-RU" sz="1600" b="1" i="1" dirty="0" smtClean="0">
                <a:solidFill>
                  <a:sysClr val="windowText" lastClr="000000"/>
                </a:solidFill>
                <a:latin typeface="Georgia" pitchFamily="18" charset="0"/>
              </a:rPr>
              <a:t>тический бой</a:t>
            </a:r>
          </a:p>
          <a:p>
            <a:pPr algn="ctr"/>
            <a:r>
              <a:rPr lang="ru-RU" sz="1600" b="1" i="1" dirty="0" smtClean="0">
                <a:solidFill>
                  <a:sysClr val="windowText" lastClr="000000"/>
                </a:solidFill>
                <a:latin typeface="Georgia" pitchFamily="18" charset="0"/>
              </a:rPr>
              <a:t>7-8 кл.</a:t>
            </a:r>
            <a:endParaRPr lang="ru-RU" sz="1600" b="1" i="1" dirty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3714744" y="1857364"/>
            <a:ext cx="3214710" cy="1214446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ysClr val="windowText" lastClr="000000"/>
                </a:solidFill>
                <a:latin typeface="Georgia" pitchFamily="18" charset="0"/>
              </a:rPr>
              <a:t>Час занимательной математики</a:t>
            </a:r>
          </a:p>
          <a:p>
            <a:pPr algn="ctr"/>
            <a:r>
              <a:rPr lang="ru-RU" sz="1600" b="1" i="1" dirty="0" smtClean="0">
                <a:solidFill>
                  <a:sysClr val="windowText" lastClr="000000"/>
                </a:solidFill>
                <a:latin typeface="Georgia" pitchFamily="18" charset="0"/>
              </a:rPr>
              <a:t>5-6 классы</a:t>
            </a:r>
            <a:endParaRPr lang="ru-RU" sz="1600" b="1" i="1" dirty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7072330" y="1928802"/>
            <a:ext cx="1714512" cy="1143008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ysClr val="windowText" lastClr="000000"/>
                </a:solidFill>
                <a:latin typeface="Georgia" pitchFamily="18" charset="0"/>
              </a:rPr>
              <a:t>КВН</a:t>
            </a:r>
          </a:p>
          <a:p>
            <a:pPr algn="ctr"/>
            <a:r>
              <a:rPr lang="ru-RU" sz="1600" b="1" i="1" dirty="0" smtClean="0">
                <a:solidFill>
                  <a:sysClr val="windowText" lastClr="000000"/>
                </a:solidFill>
                <a:latin typeface="Georgia" pitchFamily="18" charset="0"/>
              </a:rPr>
              <a:t> по мате-</a:t>
            </a:r>
          </a:p>
          <a:p>
            <a:pPr algn="ctr"/>
            <a:r>
              <a:rPr lang="ru-RU" sz="1600" b="1" i="1" dirty="0" smtClean="0">
                <a:solidFill>
                  <a:sysClr val="windowText" lastClr="000000"/>
                </a:solidFill>
                <a:latin typeface="Georgia" pitchFamily="18" charset="0"/>
              </a:rPr>
              <a:t>матике</a:t>
            </a:r>
          </a:p>
          <a:p>
            <a:pPr algn="ctr"/>
            <a:r>
              <a:rPr lang="ru-RU" sz="1600" b="1" i="1" dirty="0" smtClean="0">
                <a:solidFill>
                  <a:sysClr val="windowText" lastClr="000000"/>
                </a:solidFill>
                <a:latin typeface="Georgia" pitchFamily="18" charset="0"/>
              </a:rPr>
              <a:t>5-6 кл.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1357290" y="3286124"/>
            <a:ext cx="3571900" cy="114300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ysClr val="windowText" lastClr="000000"/>
                </a:solidFill>
                <a:latin typeface="Georgia" pitchFamily="18" charset="0"/>
              </a:rPr>
              <a:t>Проведение открытых уроков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1357290" y="4643446"/>
            <a:ext cx="3643338" cy="1571636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ysClr val="windowText" lastClr="000000"/>
                </a:solidFill>
                <a:latin typeface="Georgia" pitchFamily="18" charset="0"/>
              </a:rPr>
              <a:t>Конференции с применением ИКТ технологий и ТСО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642918"/>
            <a:ext cx="778674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C:\Program Files\Common Files\Microsoft Shared\Clipart\cagcat50\BS02064_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000636"/>
            <a:ext cx="1714512" cy="1857364"/>
          </a:xfrm>
          <a:prstGeom prst="rect">
            <a:avLst/>
          </a:prstGeom>
          <a:noFill/>
        </p:spPr>
      </p:pic>
      <p:pic>
        <p:nvPicPr>
          <p:cNvPr id="12" name="Рисунок 11" descr="C:\Program Files\Common Files\Microsoft Shared\Clipart\cagcat50\BS00580_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357562"/>
            <a:ext cx="2071702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18" name="Object 14">
            <a:hlinkClick r:id="rId3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5214942" y="1357224"/>
          <a:ext cx="3357586" cy="2517898"/>
        </p:xfrm>
        <a:graphic>
          <a:graphicData uri="http://schemas.openxmlformats.org/presentationml/2006/ole">
            <p:oleObj spid="_x0000_s98318" name="Презентация" r:id="rId4" imgW="4570416" imgH="3427533" progId="PowerPoint.Show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Работа над проектами: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pic>
        <p:nvPicPr>
          <p:cNvPr id="4" name="Picture 2" descr="F:\job_56960_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8711" y="5357826"/>
            <a:ext cx="157813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flipV="1">
            <a:off x="1142976" y="785794"/>
            <a:ext cx="8001024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714348" y="4357695"/>
          <a:ext cx="3174913" cy="2222134"/>
        </p:xfrm>
        <a:graphic>
          <a:graphicData uri="http://schemas.openxmlformats.org/presentationml/2006/ole">
            <p:oleObj spid="_x0000_s98315" name="Презентация" r:id="rId6" imgW="3515981" imgH="2636342" progId="PowerPoint.Show.8">
              <p:embed/>
            </p:oleObj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714348" y="1390466"/>
          <a:ext cx="3643338" cy="2524312"/>
        </p:xfrm>
        <a:graphic>
          <a:graphicData uri="http://schemas.openxmlformats.org/presentationml/2006/ole">
            <p:oleObj spid="_x0000_s98316" name="Презентация" r:id="rId7" imgW="3855703" imgH="2892633" progId="PowerPoint.Show.8">
              <p:embed/>
            </p:oleObj>
          </a:graphicData>
        </a:graphic>
      </p:graphicFrame>
      <p:graphicFrame>
        <p:nvGraphicFramePr>
          <p:cNvPr id="98311" name="Object 7">
            <a:hlinkClick r:id="rId8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3571868" y="3605055"/>
          <a:ext cx="3369431" cy="2467152"/>
        </p:xfrm>
        <a:graphic>
          <a:graphicData uri="http://schemas.openxmlformats.org/presentationml/2006/ole">
            <p:oleObj spid="_x0000_s98317" name="Презентация" r:id="rId9" imgW="3505378" imgH="2628833" progId="PowerPoint.Show.8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Использование ТСО на уроках и во внеурочное время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pic>
        <p:nvPicPr>
          <p:cNvPr id="9" name="Picture 2" descr="F:\DSCN1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857652" cy="3143272"/>
          </a:xfrm>
          <a:prstGeom prst="rect">
            <a:avLst/>
          </a:prstGeom>
          <a:noFill/>
          <a:ln w="57150">
            <a:solidFill>
              <a:srgbClr val="00FFCC"/>
            </a:solidFill>
          </a:ln>
        </p:spPr>
      </p:pic>
      <p:pic>
        <p:nvPicPr>
          <p:cNvPr id="10" name="Picture 4" descr="F:\DSCN1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5926"/>
            <a:ext cx="3643338" cy="4714908"/>
          </a:xfrm>
          <a:prstGeom prst="rect">
            <a:avLst/>
          </a:prstGeom>
          <a:noFill/>
          <a:ln w="57150">
            <a:solidFill>
              <a:srgbClr val="00FFCC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643042" y="1357298"/>
            <a:ext cx="728667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85725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На</a:t>
            </a:r>
            <a:r>
              <a:rPr lang="ru-RU" sz="2800" b="1" i="1" dirty="0" smtClean="0">
                <a:latin typeface="Georgia" pitchFamily="18" charset="0"/>
              </a:rPr>
              <a:t> обобщающем этапе: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4800600"/>
          </a:xfrm>
        </p:spPr>
        <p:txBody>
          <a:bodyPr/>
          <a:lstStyle/>
          <a:p>
            <a:pPr>
              <a:buNone/>
              <a:defRPr/>
            </a:pPr>
            <a:endParaRPr lang="ru-RU" altLang="ru-RU" dirty="0" smtClean="0">
              <a:latin typeface="Georgia" pitchFamily="18" charset="0"/>
              <a:sym typeface="Wingdings 2"/>
            </a:endParaRPr>
          </a:p>
          <a:p>
            <a:pPr>
              <a:buNone/>
              <a:defRPr/>
            </a:pPr>
            <a:endParaRPr lang="ru-RU" altLang="ru-RU" dirty="0" smtClean="0">
              <a:latin typeface="Georgia" pitchFamily="18" charset="0"/>
              <a:sym typeface="Wingdings 2"/>
            </a:endParaRPr>
          </a:p>
          <a:p>
            <a:pPr>
              <a:buNone/>
              <a:defRPr/>
            </a:pPr>
            <a:r>
              <a:rPr lang="ru-RU" altLang="ru-RU" dirty="0" smtClean="0">
                <a:latin typeface="Georgia" pitchFamily="18" charset="0"/>
                <a:sym typeface="Wingdings 2"/>
              </a:rPr>
              <a:t>  </a:t>
            </a:r>
          </a:p>
          <a:p>
            <a:pPr>
              <a:buNone/>
              <a:defRPr/>
            </a:pPr>
            <a:endParaRPr lang="ru-RU" altLang="ru-RU" dirty="0" smtClean="0">
              <a:latin typeface="Georgia" pitchFamily="18" charset="0"/>
              <a:sym typeface="Wingdings 2"/>
            </a:endParaRPr>
          </a:p>
          <a:p>
            <a:pPr>
              <a:buNone/>
              <a:defRPr/>
            </a:pPr>
            <a:endParaRPr lang="ru-RU" altLang="ru-RU" dirty="0" smtClean="0">
              <a:latin typeface="Georgia" pitchFamily="18" charset="0"/>
              <a:sym typeface="Wingdings 2"/>
            </a:endParaRPr>
          </a:p>
          <a:p>
            <a:pPr>
              <a:buNone/>
              <a:defRPr/>
            </a:pPr>
            <a:r>
              <a:rPr lang="ru-RU" altLang="ru-RU" dirty="0" smtClean="0">
                <a:latin typeface="Georgia" pitchFamily="18" charset="0"/>
                <a:sym typeface="Wingdings 2"/>
              </a:rPr>
              <a:t> 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785794"/>
            <a:ext cx="75009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1357290" y="1857364"/>
            <a:ext cx="7500990" cy="264320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Georgia" pitchFamily="18" charset="0"/>
                <a:sym typeface="Wingdings 2"/>
              </a:rPr>
              <a:t>  </a:t>
            </a: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  <a:sym typeface="Wingdings 2"/>
              </a:rPr>
              <a:t>  Анализ реализации данного проекта.</a:t>
            </a:r>
          </a:p>
          <a:p>
            <a:pPr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  <a:sym typeface="Wingdings 2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  <a:sym typeface="Wingdings 2"/>
              </a:rPr>
              <a:t>    Диагностический анализ деятельности учащихся. </a:t>
            </a:r>
          </a:p>
          <a:p>
            <a:pPr algn="just"/>
            <a:endParaRPr lang="ru-RU" altLang="ru-RU" sz="2000" dirty="0" smtClean="0">
              <a:solidFill>
                <a:schemeClr val="tx1"/>
              </a:solidFill>
              <a:latin typeface="Georgia" pitchFamily="18" charset="0"/>
              <a:sym typeface="Wingdings 2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  <a:sym typeface="Wingdings 2"/>
              </a:rPr>
              <a:t>     Обобщение и распространение опыта.</a:t>
            </a:r>
          </a:p>
        </p:txBody>
      </p:sp>
      <p:pic>
        <p:nvPicPr>
          <p:cNvPr id="7" name="Picture 4" descr="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682" y="5000636"/>
            <a:ext cx="1979499" cy="157163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57166"/>
            <a:ext cx="7498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effectLst/>
                <a:latin typeface="Georgia" pitchFamily="18" charset="0"/>
              </a:rPr>
              <a:t>Результативность проекта</a:t>
            </a:r>
            <a:r>
              <a:rPr lang="ru-RU" sz="2200" b="1" i="1" dirty="0" smtClean="0">
                <a:effectLst/>
                <a:latin typeface="Georgia" pitchFamily="18" charset="0"/>
              </a:rPr>
              <a:t/>
            </a:r>
            <a:br>
              <a:rPr lang="ru-RU" sz="2200" b="1" i="1" dirty="0" smtClean="0">
                <a:effectLst/>
                <a:latin typeface="Georgia" pitchFamily="18" charset="0"/>
              </a:rPr>
            </a:br>
            <a:r>
              <a:rPr lang="ru-RU" sz="2200" b="1" i="1" dirty="0" smtClean="0">
                <a:effectLst/>
                <a:latin typeface="Georgia" pitchFamily="18" charset="0"/>
              </a:rPr>
              <a:t/>
            </a:r>
            <a:br>
              <a:rPr lang="ru-RU" sz="2200" b="1" i="1" dirty="0" smtClean="0">
                <a:effectLst/>
                <a:latin typeface="Georgia" pitchFamily="18" charset="0"/>
              </a:rPr>
            </a:br>
            <a:r>
              <a:rPr lang="ru-RU" sz="2400" b="1" i="1" dirty="0" smtClean="0">
                <a:solidFill>
                  <a:sysClr val="windowText" lastClr="000000"/>
                </a:solidFill>
                <a:effectLst/>
                <a:latin typeface="Georgia" pitchFamily="18" charset="0"/>
              </a:rPr>
              <a:t>Диагностика качества знаний:</a:t>
            </a:r>
            <a:r>
              <a:rPr lang="ru-RU" sz="2800" b="1" i="1" dirty="0" smtClean="0">
                <a:solidFill>
                  <a:sysClr val="windowText" lastClr="000000"/>
                </a:solidFill>
                <a:effectLst/>
                <a:latin typeface="Georgia" pitchFamily="18" charset="0"/>
              </a:rPr>
              <a:t/>
            </a:r>
            <a:br>
              <a:rPr lang="ru-RU" sz="2800" b="1" i="1" dirty="0" smtClean="0">
                <a:solidFill>
                  <a:sysClr val="windowText" lastClr="000000"/>
                </a:solidFill>
                <a:effectLst/>
                <a:latin typeface="Georgia" pitchFamily="18" charset="0"/>
              </a:rPr>
            </a:br>
            <a:r>
              <a:rPr lang="ru-RU" sz="2800" b="1" i="1" dirty="0" smtClean="0">
                <a:effectLst/>
                <a:latin typeface="Georgia" pitchFamily="18" charset="0"/>
              </a:rPr>
              <a:t> 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10528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1"/>
          <p:cNvGraphicFramePr>
            <a:graphicFrameLocks noChangeAspect="1"/>
          </p:cNvGraphicFramePr>
          <p:nvPr/>
        </p:nvGraphicFramePr>
        <p:xfrm>
          <a:off x="1071538" y="1142984"/>
          <a:ext cx="492922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flipV="1">
            <a:off x="1571604" y="597198"/>
            <a:ext cx="7143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1"/>
          <p:cNvGraphicFramePr/>
          <p:nvPr/>
        </p:nvGraphicFramePr>
        <p:xfrm>
          <a:off x="4000496" y="3643314"/>
          <a:ext cx="4929222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161998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57166"/>
            <a:ext cx="7498080" cy="1214446"/>
          </a:xfrm>
        </p:spPr>
        <p:txBody>
          <a:bodyPr>
            <a:noAutofit/>
          </a:bodyPr>
          <a:lstStyle/>
          <a:p>
            <a:pPr algn="ctr" eaLnBrk="0" hangingPunct="0"/>
            <a:r>
              <a:rPr lang="ru-RU" sz="2800" b="1" i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Уровень мотивации к изучению </a:t>
            </a:r>
            <a:br>
              <a:rPr lang="ru-RU" sz="2800" b="1" i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математики в 5 - 6 классах</a:t>
            </a:r>
            <a: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  <a:t/>
            </a:r>
            <a:br>
              <a:rPr lang="ru-RU" sz="2800" dirty="0" smtClean="0">
                <a:solidFill>
                  <a:schemeClr val="bg2"/>
                </a:solidFill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graphicFrame>
        <p:nvGraphicFramePr>
          <p:cNvPr id="4" name="Объект 2"/>
          <p:cNvGraphicFramePr>
            <a:graphicFrameLocks noGrp="1"/>
          </p:cNvGraphicFramePr>
          <p:nvPr>
            <p:ph idx="1"/>
          </p:nvPr>
        </p:nvGraphicFramePr>
        <p:xfrm>
          <a:off x="1142976" y="1785926"/>
          <a:ext cx="385765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/>
          <p:nvPr/>
        </p:nvGraphicFramePr>
        <p:xfrm>
          <a:off x="5286380" y="1857364"/>
          <a:ext cx="350046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71604" y="1357298"/>
            <a:ext cx="735811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Доля учащихся 7-9 классов, проявляющих интерес к предмету: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500174"/>
          <a:ext cx="407196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857752" y="0"/>
          <a:ext cx="4714876" cy="442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928926" y="4071942"/>
          <a:ext cx="4071966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28728" y="1000108"/>
            <a:ext cx="728667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Итоги олимпиад: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1428728" y="785795"/>
            <a:ext cx="7500990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агетная рамка 28"/>
          <p:cNvSpPr/>
          <p:nvPr/>
        </p:nvSpPr>
        <p:spPr>
          <a:xfrm>
            <a:off x="3500430" y="928670"/>
            <a:ext cx="3929090" cy="1000132"/>
          </a:xfrm>
          <a:prstGeom prst="beve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  <a:ea typeface="+mj-ea"/>
                <a:cs typeface="+mj-cs"/>
              </a:rPr>
              <a:t>201</a:t>
            </a:r>
            <a:r>
              <a:rPr lang="en-US" b="1" i="1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  <a:ea typeface="+mj-ea"/>
                <a:cs typeface="+mj-cs"/>
              </a:rPr>
              <a:t>4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  <a:ea typeface="+mj-ea"/>
                <a:cs typeface="+mj-cs"/>
              </a:rPr>
              <a:t>-201</a:t>
            </a:r>
            <a:r>
              <a:rPr lang="en-US" b="1" i="1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  <a:ea typeface="+mj-ea"/>
                <a:cs typeface="+mj-cs"/>
              </a:rPr>
              <a:t>5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  <a:ea typeface="+mj-ea"/>
                <a:cs typeface="+mj-cs"/>
              </a:rPr>
              <a:t> учебный год</a:t>
            </a:r>
          </a:p>
        </p:txBody>
      </p:sp>
      <p:sp>
        <p:nvSpPr>
          <p:cNvPr id="30" name="Блок-схема: документ 29"/>
          <p:cNvSpPr/>
          <p:nvPr/>
        </p:nvSpPr>
        <p:spPr>
          <a:xfrm>
            <a:off x="1142976" y="2214554"/>
            <a:ext cx="3500462" cy="1428760"/>
          </a:xfrm>
          <a:prstGeom prst="flowChart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u="sng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algn="ctr"/>
            <a:endParaRPr lang="en-US" sz="1600" b="1" u="sng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algn="ctr"/>
            <a:endParaRPr lang="ru-RU" sz="1600" b="1" u="sng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algn="ctr"/>
            <a:r>
              <a:rPr lang="ru-RU" sz="1600" b="1" u="sng" dirty="0" smtClean="0">
                <a:solidFill>
                  <a:sysClr val="windowText" lastClr="000000"/>
                </a:solidFill>
                <a:latin typeface="Georgia" pitchFamily="18" charset="0"/>
              </a:rPr>
              <a:t>Школьный этап</a:t>
            </a:r>
            <a:endParaRPr lang="en-US" sz="1600" b="1" u="sng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Georgia" pitchFamily="18" charset="0"/>
              </a:rPr>
              <a:t>Морозов А.(2 место)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Georgia" pitchFamily="18" charset="0"/>
              </a:rPr>
              <a:t>Вахрушев Д.(3 место)</a:t>
            </a:r>
            <a:endParaRPr lang="en-US" sz="1600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algn="ctr"/>
            <a:endParaRPr lang="en-US" sz="1600" b="1" u="sng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algn="ctr"/>
            <a:endParaRPr lang="ru-RU" sz="1400" b="1" u="sng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algn="ctr"/>
            <a:endParaRPr lang="ru-RU" sz="1600" b="1" u="sng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algn="ctr"/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31" name="Блок-схема: документ 30"/>
          <p:cNvSpPr/>
          <p:nvPr/>
        </p:nvSpPr>
        <p:spPr>
          <a:xfrm>
            <a:off x="5500694" y="2214554"/>
            <a:ext cx="3357586" cy="1357322"/>
          </a:xfrm>
          <a:prstGeom prst="flowChart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ysClr val="windowText" lastClr="000000"/>
                </a:solidFill>
                <a:latin typeface="Georgia" pitchFamily="18" charset="0"/>
              </a:rPr>
              <a:t>Муниципальный этап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Georgia" pitchFamily="18" charset="0"/>
              </a:rPr>
              <a:t>Морозов А.(3 место)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Georgia" pitchFamily="18" charset="0"/>
              </a:rPr>
              <a:t>Вахрушев Д.(участник)</a:t>
            </a:r>
            <a:endParaRPr lang="ru-RU" sz="1600" dirty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32" name="Багетная рамка 31"/>
          <p:cNvSpPr/>
          <p:nvPr/>
        </p:nvSpPr>
        <p:spPr>
          <a:xfrm>
            <a:off x="3500430" y="3714752"/>
            <a:ext cx="3929090" cy="1071570"/>
          </a:xfrm>
          <a:prstGeom prst="beve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  <a:ea typeface="+mj-ea"/>
                <a:cs typeface="+mj-cs"/>
              </a:rPr>
              <a:t>201</a:t>
            </a:r>
            <a:r>
              <a:rPr lang="en-US" b="1" i="1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  <a:ea typeface="+mj-ea"/>
                <a:cs typeface="+mj-cs"/>
              </a:rPr>
              <a:t>5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  <a:ea typeface="+mj-ea"/>
                <a:cs typeface="+mj-cs"/>
              </a:rPr>
              <a:t>-201</a:t>
            </a:r>
            <a:r>
              <a:rPr lang="en-US" b="1" i="1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  <a:ea typeface="+mj-ea"/>
                <a:cs typeface="+mj-cs"/>
              </a:rPr>
              <a:t>6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  <a:latin typeface="Georgia" pitchFamily="18" charset="0"/>
                <a:ea typeface="+mj-ea"/>
                <a:cs typeface="+mj-cs"/>
              </a:rPr>
              <a:t> учебный год</a:t>
            </a:r>
          </a:p>
        </p:txBody>
      </p:sp>
      <p:sp>
        <p:nvSpPr>
          <p:cNvPr id="33" name="Блок-схема: документ 32"/>
          <p:cNvSpPr/>
          <p:nvPr/>
        </p:nvSpPr>
        <p:spPr>
          <a:xfrm>
            <a:off x="1214414" y="5072074"/>
            <a:ext cx="3571900" cy="1643074"/>
          </a:xfrm>
          <a:prstGeom prst="flowChartDocumen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ysClr val="windowText" lastClr="000000"/>
                </a:solidFill>
                <a:latin typeface="Georgia" pitchFamily="18" charset="0"/>
              </a:rPr>
              <a:t>Школьный этап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Georgia" pitchFamily="18" charset="0"/>
              </a:rPr>
              <a:t>Морозов А.(2 место)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Georgia" pitchFamily="18" charset="0"/>
              </a:rPr>
              <a:t>Одина Д.(3 место)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Georgia" pitchFamily="18" charset="0"/>
              </a:rPr>
              <a:t>Вахрушев Д.(3 место)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Georgia" pitchFamily="18" charset="0"/>
              </a:rPr>
              <a:t>Ерофеева И(участница) </a:t>
            </a:r>
          </a:p>
        </p:txBody>
      </p:sp>
      <p:sp>
        <p:nvSpPr>
          <p:cNvPr id="34" name="Блок-схема: документ 33"/>
          <p:cNvSpPr/>
          <p:nvPr/>
        </p:nvSpPr>
        <p:spPr>
          <a:xfrm>
            <a:off x="5500694" y="5072074"/>
            <a:ext cx="3357586" cy="1643074"/>
          </a:xfrm>
          <a:prstGeom prst="flowChartDocumen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ysClr val="windowText" lastClr="000000"/>
                </a:solidFill>
                <a:latin typeface="Georgia" pitchFamily="18" charset="0"/>
              </a:rPr>
              <a:t>Муниципальный этап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Georgia" pitchFamily="18" charset="0"/>
              </a:rPr>
              <a:t>Одина Д.(участница)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Georgia" pitchFamily="18" charset="0"/>
              </a:rPr>
              <a:t>Вахрушев Д.(участник)</a:t>
            </a:r>
          </a:p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Georgia" pitchFamily="18" charset="0"/>
              </a:rPr>
              <a:t>Морозов А(3 место)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 flipV="1">
            <a:off x="3857620" y="2000240"/>
            <a:ext cx="428628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786578" y="2000240"/>
            <a:ext cx="785818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3357554" y="4857760"/>
            <a:ext cx="642942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858016" y="4857760"/>
            <a:ext cx="785818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Медалисты: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1800" b="1" i="1" u="sng" dirty="0" smtClean="0">
              <a:latin typeface="Georgia" pitchFamily="18" charset="0"/>
            </a:endParaRPr>
          </a:p>
          <a:p>
            <a:pPr algn="r">
              <a:buNone/>
            </a:pPr>
            <a:endParaRPr lang="ru-RU" sz="1800" b="1" i="1" u="sng" dirty="0" smtClean="0">
              <a:latin typeface="Georgia" pitchFamily="18" charset="0"/>
            </a:endParaRPr>
          </a:p>
          <a:p>
            <a:pPr algn="r">
              <a:buNone/>
            </a:pPr>
            <a:endParaRPr lang="ru-RU" sz="1800" b="1" i="1" u="sng" dirty="0" smtClean="0">
              <a:latin typeface="Georgia" pitchFamily="18" charset="0"/>
            </a:endParaRPr>
          </a:p>
          <a:p>
            <a:pPr algn="r">
              <a:buNone/>
            </a:pPr>
            <a:endParaRPr lang="ru-RU" sz="1800" b="1" i="1" u="sng" dirty="0" smtClean="0">
              <a:latin typeface="Georgia" pitchFamily="18" charset="0"/>
            </a:endParaRPr>
          </a:p>
          <a:p>
            <a:pPr algn="r">
              <a:buNone/>
            </a:pPr>
            <a:endParaRPr lang="ru-RU" sz="1800" b="1" i="1" u="sng" dirty="0" smtClean="0">
              <a:latin typeface="Georgia" pitchFamily="18" charset="0"/>
            </a:endParaRPr>
          </a:p>
          <a:p>
            <a:pPr algn="r">
              <a:buNone/>
            </a:pPr>
            <a:endParaRPr lang="ru-RU" sz="1800" b="1" i="1" u="sng" dirty="0" smtClean="0">
              <a:latin typeface="Georgia" pitchFamily="18" charset="0"/>
            </a:endParaRPr>
          </a:p>
          <a:p>
            <a:pPr algn="r">
              <a:buNone/>
            </a:pPr>
            <a:endParaRPr lang="ru-RU" sz="1800" b="1" i="1" u="sng" dirty="0" smtClean="0">
              <a:latin typeface="Georgia" pitchFamily="18" charset="0"/>
            </a:endParaRPr>
          </a:p>
          <a:p>
            <a:pPr algn="r">
              <a:buNone/>
            </a:pPr>
            <a:endParaRPr lang="ru-RU" sz="1800" b="1" i="1" u="sng" dirty="0" smtClean="0">
              <a:latin typeface="Georgia" pitchFamily="18" charset="0"/>
            </a:endParaRPr>
          </a:p>
          <a:p>
            <a:pPr algn="r">
              <a:buNone/>
            </a:pPr>
            <a:endParaRPr lang="ru-RU" sz="1800" b="1" i="1" u="sng" dirty="0" smtClean="0">
              <a:latin typeface="Georgia" pitchFamily="18" charset="0"/>
            </a:endParaRPr>
          </a:p>
          <a:p>
            <a:pPr algn="r">
              <a:buNone/>
            </a:pPr>
            <a:endParaRPr lang="ru-RU" sz="1800" b="1" i="1" u="sng" dirty="0" smtClean="0">
              <a:latin typeface="Georgia" pitchFamily="18" charset="0"/>
            </a:endParaRPr>
          </a:p>
          <a:p>
            <a:pPr algn="r">
              <a:buNone/>
            </a:pPr>
            <a:endParaRPr lang="ru-RU" sz="1800" b="1" i="1" u="sng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714356"/>
            <a:ext cx="75009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928670"/>
            <a:ext cx="2786082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2004-2005г.г.</a:t>
            </a:r>
            <a:endParaRPr lang="ru-RU" dirty="0">
              <a:ln>
                <a:solidFill>
                  <a:schemeClr val="tx1"/>
                </a:solidFill>
              </a:ln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1857364"/>
            <a:ext cx="2786082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2005-2006г.г.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2857496"/>
            <a:ext cx="2786082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2006-2007г.г.</a:t>
            </a:r>
            <a:endParaRPr lang="ru-RU" dirty="0">
              <a:ln>
                <a:solidFill>
                  <a:schemeClr val="tx1"/>
                </a:solidFill>
              </a:ln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143380"/>
            <a:ext cx="2786082" cy="1143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2007-2008г.г.</a:t>
            </a:r>
            <a:endParaRPr lang="ru-RU" dirty="0">
              <a:ln>
                <a:solidFill>
                  <a:schemeClr val="tx1"/>
                </a:solidFill>
              </a:ln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00496" y="928670"/>
            <a:ext cx="4857784" cy="78581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Попова Н., Вахрушева Е. </a:t>
            </a:r>
            <a:r>
              <a:rPr lang="ru-RU" sz="1600" dirty="0" smtClean="0">
                <a:ln>
                  <a:solidFill>
                    <a:srgbClr val="FF0000"/>
                  </a:solidFill>
                </a:ln>
                <a:latin typeface="Georgia" pitchFamily="18" charset="0"/>
              </a:rPr>
              <a:t>- серебро</a:t>
            </a:r>
            <a:endParaRPr lang="ru-RU" sz="1600" dirty="0">
              <a:ln>
                <a:solidFill>
                  <a:srgbClr val="FF0000"/>
                </a:solidFill>
              </a:ln>
              <a:latin typeface="Georgia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71934" y="1928802"/>
            <a:ext cx="4786346" cy="714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Кузнецова Э</a:t>
            </a:r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.- серебро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Одина Е.</a:t>
            </a:r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.- золото</a:t>
            </a:r>
            <a:endParaRPr lang="ru-RU" sz="1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71934" y="2857496"/>
            <a:ext cx="4857784" cy="85725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Шароватова И.- </a:t>
            </a:r>
            <a:r>
              <a:rPr lang="ru-RU" sz="1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серебро</a:t>
            </a:r>
            <a:endParaRPr lang="ru-RU" sz="1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71934" y="4143380"/>
            <a:ext cx="4857784" cy="12144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Пискунова В., Желтоухова Д., Филатова И</a:t>
            </a:r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.- серебро</a:t>
            </a:r>
            <a:endParaRPr lang="ru-RU" sz="1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5500702"/>
            <a:ext cx="2786082" cy="10001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latin typeface="Georgia" pitchFamily="18" charset="0"/>
              </a:rPr>
              <a:t>2011-2012г.г.</a:t>
            </a:r>
            <a:endParaRPr lang="ru-RU" dirty="0">
              <a:ln>
                <a:solidFill>
                  <a:schemeClr val="tx1"/>
                </a:solidFill>
              </a:ln>
              <a:latin typeface="Georgia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71934" y="5572140"/>
            <a:ext cx="4857784" cy="85725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Georgia" pitchFamily="18" charset="0"/>
              </a:rPr>
              <a:t>Попова В. -</a:t>
            </a:r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 серебро</a:t>
            </a:r>
            <a:endParaRPr lang="ru-RU" sz="1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Доля медалистов от общего числа учащихся:</a:t>
            </a:r>
          </a:p>
        </p:txBody>
      </p:sp>
      <p:graphicFrame>
        <p:nvGraphicFramePr>
          <p:cNvPr id="4" name="Объект 1"/>
          <p:cNvGraphicFramePr>
            <a:graphicFrameLocks noGrp="1" noChangeAspect="1"/>
          </p:cNvGraphicFramePr>
          <p:nvPr>
            <p:ph idx="1"/>
          </p:nvPr>
        </p:nvGraphicFramePr>
        <p:xfrm>
          <a:off x="1785918" y="1785926"/>
          <a:ext cx="707236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1357298"/>
            <a:ext cx="8001024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accent3"/>
                  </a:solidFill>
                </a:ln>
                <a:latin typeface="Georgia" pitchFamily="18" charset="0"/>
              </a:rPr>
              <a:t/>
            </a:r>
            <a:br>
              <a:rPr lang="ru-RU" sz="2800" b="1" i="1" dirty="0" smtClean="0">
                <a:ln>
                  <a:solidFill>
                    <a:schemeClr val="accent3"/>
                  </a:solidFill>
                </a:ln>
                <a:latin typeface="Georgia" pitchFamily="18" charset="0"/>
              </a:rPr>
            </a:br>
            <a:r>
              <a:rPr lang="ru-RU" sz="2800" b="1" i="1" dirty="0" smtClean="0">
                <a:effectLst/>
                <a:latin typeface="Georgia" pitchFamily="18" charset="0"/>
              </a:rPr>
              <a:t>Аннотация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pic>
        <p:nvPicPr>
          <p:cNvPr id="4" name="Picture 4" descr="н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00042"/>
            <a:ext cx="996928" cy="885846"/>
          </a:xfrm>
          <a:prstGeom prst="rect">
            <a:avLst/>
          </a:prstGeom>
          <a:noFill/>
        </p:spPr>
      </p:pic>
      <p:sp>
        <p:nvSpPr>
          <p:cNvPr id="7" name="Минус 6"/>
          <p:cNvSpPr/>
          <p:nvPr/>
        </p:nvSpPr>
        <p:spPr>
          <a:xfrm>
            <a:off x="1500166" y="1357298"/>
            <a:ext cx="850112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000241"/>
            <a:ext cx="62151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alibri" pitchFamily="34" charset="0"/>
              </a:rPr>
              <a:t>Данный проект направлен: </a:t>
            </a:r>
          </a:p>
          <a:p>
            <a:pPr marL="36576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Calibri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alibri" pitchFamily="34" charset="0"/>
              </a:rPr>
              <a:t>- на повышение  уровня познавательной  деятельности учащихся;</a:t>
            </a:r>
          </a:p>
          <a:p>
            <a:pPr marL="36576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Calibri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alibri" pitchFamily="34" charset="0"/>
              </a:rPr>
              <a:t>- на формирование профессиональных и   жизненно необходимых качеств с целью дальнейшей адаптации и  интеграции в обществе.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Результаты качества знаний</a:t>
            </a:r>
            <a:endParaRPr lang="ru-RU" sz="28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142984"/>
            <a:ext cx="7790712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Georgia" pitchFamily="18" charset="0"/>
              </a:rPr>
              <a:t>            По ЕГЭ                                                                По ГИА    </a:t>
            </a:r>
          </a:p>
          <a:p>
            <a:pPr>
              <a:buNone/>
            </a:pPr>
            <a:r>
              <a:rPr lang="ru-RU" sz="1600" b="1" dirty="0" smtClean="0">
                <a:latin typeface="Georgia" pitchFamily="18" charset="0"/>
              </a:rPr>
              <a:t>       </a:t>
            </a:r>
            <a:r>
              <a:rPr lang="ru-RU" sz="1600" b="1" u="sng" dirty="0" smtClean="0">
                <a:latin typeface="Georgia" pitchFamily="18" charset="0"/>
              </a:rPr>
              <a:t>2011-2012 учебный год</a:t>
            </a:r>
            <a:endParaRPr lang="ru-RU" sz="1600" u="sng" dirty="0" smtClean="0">
              <a:latin typeface="Georgia" pitchFamily="18" charset="0"/>
            </a:endParaRPr>
          </a:p>
        </p:txBody>
      </p:sp>
      <p:graphicFrame>
        <p:nvGraphicFramePr>
          <p:cNvPr id="112642" name="Object 2" descr="Почтовая бумага"/>
          <p:cNvGraphicFramePr>
            <a:graphicFrameLocks noChangeAspect="1"/>
          </p:cNvGraphicFramePr>
          <p:nvPr/>
        </p:nvGraphicFramePr>
        <p:xfrm>
          <a:off x="1071538" y="2428867"/>
          <a:ext cx="3643338" cy="2714645"/>
        </p:xfrm>
        <a:graphic>
          <a:graphicData uri="http://schemas.openxmlformats.org/presentationml/2006/ole">
            <p:oleObj spid="_x0000_s112648" name="Диаграмма" r:id="rId3" imgW="3886335" imgH="2847960" progId="MSGraph.Chart.8">
              <p:embed/>
            </p:oleObj>
          </a:graphicData>
        </a:graphic>
      </p:graphicFrame>
      <p:graphicFrame>
        <p:nvGraphicFramePr>
          <p:cNvPr id="112643" name="Object 3" descr="Пергамент"/>
          <p:cNvGraphicFramePr>
            <a:graphicFrameLocks noChangeAspect="1"/>
          </p:cNvGraphicFramePr>
          <p:nvPr/>
        </p:nvGraphicFramePr>
        <p:xfrm>
          <a:off x="5000628" y="1629985"/>
          <a:ext cx="3929090" cy="2370516"/>
        </p:xfrm>
        <a:graphic>
          <a:graphicData uri="http://schemas.openxmlformats.org/presentationml/2006/ole">
            <p:oleObj spid="_x0000_s112649" name="Диаграмма" r:id="rId4" imgW="4743551" imgH="3429000" progId="MSGraph.Chart.8">
              <p:embed/>
            </p:oleObj>
          </a:graphicData>
        </a:graphic>
      </p:graphicFrame>
      <p:graphicFrame>
        <p:nvGraphicFramePr>
          <p:cNvPr id="112644" name="Object 4" descr="Пергамент"/>
          <p:cNvGraphicFramePr>
            <a:graphicFrameLocks noChangeAspect="1"/>
          </p:cNvGraphicFramePr>
          <p:nvPr/>
        </p:nvGraphicFramePr>
        <p:xfrm>
          <a:off x="5063970" y="4429132"/>
          <a:ext cx="3865747" cy="2245392"/>
        </p:xfrm>
        <a:graphic>
          <a:graphicData uri="http://schemas.openxmlformats.org/presentationml/2006/ole">
            <p:oleObj spid="_x0000_s112650" name="Диаграмма" r:id="rId5" imgW="5372033" imgH="3066930" progId="MSGraph.Char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1538" y="857232"/>
            <a:ext cx="792961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825750" y="2643188"/>
          <a:ext cx="3551238" cy="3143250"/>
        </p:xfrm>
        <a:graphic>
          <a:graphicData uri="http://schemas.openxmlformats.org/presentationml/2006/ole">
            <p:oleObj spid="_x0000_s161796" name="Диаграмма" r:id="rId3" imgW="4057751" imgH="3590926" progId="MSGraph.Chart.8">
              <p:embed followColorScheme="full"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Результаты диагностики родителей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000108"/>
            <a:ext cx="778674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5786454"/>
            <a:ext cx="114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Georgia" pitchFamily="18" charset="0"/>
              </a:rPr>
              <a:t>Сентябрь</a:t>
            </a:r>
          </a:p>
          <a:p>
            <a:pPr algn="ctr"/>
            <a:r>
              <a:rPr lang="ru-RU" sz="1400" dirty="0" smtClean="0">
                <a:latin typeface="Georgia" pitchFamily="18" charset="0"/>
              </a:rPr>
              <a:t>2013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5857892"/>
            <a:ext cx="114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Сентябрь</a:t>
            </a:r>
          </a:p>
          <a:p>
            <a:r>
              <a:rPr lang="ru-RU" sz="1400" dirty="0" smtClean="0">
                <a:latin typeface="Georgia" pitchFamily="18" charset="0"/>
              </a:rPr>
              <a:t>2014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585789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Май</a:t>
            </a:r>
          </a:p>
          <a:p>
            <a:r>
              <a:rPr lang="ru-RU" sz="1400" dirty="0" smtClean="0">
                <a:latin typeface="Georgia" pitchFamily="18" charset="0"/>
              </a:rPr>
              <a:t>2015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1428728" y="1285860"/>
            <a:ext cx="7358114" cy="1143008"/>
          </a:xfrm>
          <a:prstGeom prst="flowChart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Georgia" pitchFamily="18" charset="0"/>
              </a:rPr>
              <a:t>Применяют ли Ваши дети дома умения и навыки полученные на уроках математики?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3643314"/>
            <a:ext cx="56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40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0" y="0"/>
            <a:ext cx="397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3071811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56%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438" y="2714620"/>
            <a:ext cx="798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63</a:t>
            </a:r>
            <a:r>
              <a:rPr lang="ru-RU" sz="1400" b="1" dirty="0" smtClean="0">
                <a:latin typeface="Georgia" pitchFamily="18" charset="0"/>
              </a:rPr>
              <a:t>%</a:t>
            </a:r>
            <a:endParaRPr lang="ru-RU" sz="1400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Показатели эффективности проекта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28736"/>
            <a:ext cx="7498080" cy="421484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Georgia" pitchFamily="18" charset="0"/>
              </a:rPr>
              <a:t>повышение качества знаний, уровня подготовленности обучающихся;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Georgia" pitchFamily="18" charset="0"/>
              </a:rPr>
              <a:t>привлечение широкого круга обучающихся к поиску необходимой информации через проектную деятельность;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Georgia" pitchFamily="18" charset="0"/>
              </a:rPr>
              <a:t>больше учащихся принимают участие в олимпиадах, конкурсах учащихся школьного и муниципального уровней;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Georgia" pitchFamily="18" charset="0"/>
              </a:rPr>
              <a:t>разработка программы дополнительного образования, способствующей развитию учебно-познавательных компетенций обучающихся;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Georgia" pitchFamily="18" charset="0"/>
              </a:rPr>
              <a:t>положительная динамика уровня сформированности учебно-познавательных компетенций;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Georgia" pitchFamily="18" charset="0"/>
              </a:rPr>
              <a:t>положительная оценка опыта работы на муниципальном уровне.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000109"/>
            <a:ext cx="728667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4291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Обобщение опыта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790712" cy="531973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142976" y="500042"/>
            <a:ext cx="7786742" cy="857256"/>
          </a:xfrm>
          <a:prstGeom prst="flowChartPunchedTap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lvl="2" algn="just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</a:rPr>
              <a:t>Выступление на районном семинаре учителей математики по теме </a:t>
            </a:r>
            <a:r>
              <a:rPr lang="ru-RU" sz="1400" b="1" dirty="0" smtClean="0">
                <a:solidFill>
                  <a:schemeClr val="tx1"/>
                </a:solidFill>
                <a:latin typeface="Georgia" pitchFamily="18" charset="0"/>
              </a:rPr>
              <a:t>«Творческое развитие учащихся на уроках и во внеурочной деятельности» </a:t>
            </a:r>
            <a:endParaRPr lang="ru-RU" sz="1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42976" y="1357298"/>
            <a:ext cx="7786742" cy="928694"/>
          </a:xfrm>
          <a:prstGeom prst="flowChartPunchedTap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lvl="2" indent="-4763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</a:rPr>
              <a:t>Выступление на школьном семинаре учителей математики по теме  «Развитие  творческих способностей на занятиях кружка» 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142976" y="2285992"/>
            <a:ext cx="7786742" cy="857256"/>
          </a:xfrm>
          <a:prstGeom prst="flowChartPunchedTap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lvl="2" indent="-4763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</a:rPr>
              <a:t>Выступление на педагогическом совете школы по теме  «Внеклассная работа, как средство развития познавательного интереса учащихся» </a:t>
            </a: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1142976" y="3143248"/>
            <a:ext cx="7786742" cy="785818"/>
          </a:xfrm>
          <a:prstGeom prst="flowChartPunchedTap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</a:rPr>
              <a:t>         Выступление на педагогическом совете школы по теме «Активизация          познавательной деятельности на уроках математики»</a:t>
            </a:r>
            <a:endParaRPr lang="ru-RU" sz="1400" b="1" dirty="0">
              <a:ln>
                <a:solidFill>
                  <a:sysClr val="windowText" lastClr="000000"/>
                </a:solidFill>
              </a:ln>
              <a:latin typeface="Georgia" pitchFamily="18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1142976" y="3929066"/>
            <a:ext cx="7786742" cy="1714512"/>
          </a:xfrm>
          <a:prstGeom prst="flowChartPunchedTap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lvl="2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</a:rPr>
              <a:t>Открытые уроки на уровне базовой школы; выступления на заседаниях школьного методического объединения учителей математики; оказание помощи по составлению рабочих программ коллегам из филиала.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1142976" y="5643578"/>
            <a:ext cx="7786742" cy="928694"/>
          </a:xfrm>
          <a:prstGeom prst="flowChartPunchedTap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</a:rPr>
              <a:t>Размещение материалов на школьном сайте</a:t>
            </a:r>
            <a:r>
              <a:rPr lang="en-US" sz="14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</a:rPr>
              <a:t>  сайте  сетевое сообщество учителей </a:t>
            </a:r>
            <a:r>
              <a:rPr lang="ru-RU" sz="1400" b="1" dirty="0" err="1" smtClean="0">
                <a:solidFill>
                  <a:srgbClr val="000000"/>
                </a:solidFill>
                <a:latin typeface="Georgia" pitchFamily="18" charset="0"/>
              </a:rPr>
              <a:t>Инжавинского</a:t>
            </a:r>
            <a:r>
              <a:rPr lang="ru-RU" sz="1400" b="1" dirty="0" smtClean="0">
                <a:solidFill>
                  <a:srgbClr val="000000"/>
                </a:solidFill>
                <a:latin typeface="Georgia" pitchFamily="18" charset="0"/>
              </a:rPr>
              <a:t> района Тамбовской области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Дальнейшее развитие проекта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642918"/>
            <a:ext cx="75724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Рисунок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857760"/>
            <a:ext cx="1857388" cy="17145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14414" y="1428736"/>
            <a:ext cx="7643866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Продолжение работы по данной проблеме; </a:t>
            </a:r>
          </a:p>
          <a:p>
            <a:pPr algn="just"/>
            <a:endParaRPr lang="ru-RU" sz="2000" dirty="0" smtClean="0"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Georgia" pitchFamily="18" charset="0"/>
              </a:rPr>
              <a:t>Данный педагогический проект возможно </a:t>
            </a:r>
            <a:r>
              <a:rPr lang="ru-RU" sz="2000" dirty="0" smtClean="0">
                <a:latin typeface="Georgia" pitchFamily="18" charset="0"/>
              </a:rPr>
              <a:t>применять </a:t>
            </a:r>
            <a:r>
              <a:rPr lang="ru-RU" sz="2000" dirty="0" smtClean="0">
                <a:latin typeface="Georgia" pitchFamily="18" charset="0"/>
              </a:rPr>
              <a:t>в </a:t>
            </a:r>
            <a:r>
              <a:rPr lang="ru-RU" sz="2000" smtClean="0">
                <a:latin typeface="Georgia" pitchFamily="18" charset="0"/>
              </a:rPr>
              <a:t>любом   </a:t>
            </a:r>
            <a:r>
              <a:rPr lang="ru-RU" sz="2000" smtClean="0">
                <a:latin typeface="Georgia" pitchFamily="18" charset="0"/>
              </a:rPr>
              <a:t>образовательном </a:t>
            </a:r>
            <a:r>
              <a:rPr lang="ru-RU" sz="2000" dirty="0" smtClean="0">
                <a:latin typeface="Georgia" pitchFamily="18" charset="0"/>
              </a:rPr>
              <a:t>учреждении </a:t>
            </a:r>
            <a:r>
              <a:rPr lang="ru-RU" sz="2000" dirty="0" smtClean="0">
                <a:latin typeface="Georgia" pitchFamily="18" charset="0"/>
              </a:rPr>
              <a:t>учителям</a:t>
            </a:r>
            <a:r>
              <a:rPr lang="ru-RU" sz="2000" dirty="0" smtClean="0">
                <a:latin typeface="Georgia" pitchFamily="18" charset="0"/>
              </a:rPr>
              <a:t>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математики и </a:t>
            </a:r>
            <a:r>
              <a:rPr lang="ru-RU" sz="2000" dirty="0" smtClean="0">
                <a:latin typeface="Georgia" pitchFamily="18" charset="0"/>
              </a:rPr>
              <a:t>педагогами </a:t>
            </a:r>
            <a:r>
              <a:rPr lang="ru-RU" sz="2000" dirty="0" smtClean="0">
                <a:latin typeface="Georgia" pitchFamily="18" charset="0"/>
              </a:rPr>
              <a:t>дополнительного образования с целью расширения их педагогических возможностей;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latin typeface="Georgia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Georgia" pitchFamily="18" charset="0"/>
              </a:rPr>
              <a:t>  Надеюсь, данный опыт поможет коллегам в работе с детьми разного школьного возраста. 	</a:t>
            </a:r>
            <a:r>
              <a:rPr lang="ru-RU" dirty="0" smtClean="0">
                <a:latin typeface="Georgia" pitchFamily="18" charset="0"/>
              </a:rPr>
              <a:t>	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:\Штрак\2016-02-09\Image (4)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143636" y="214289"/>
            <a:ext cx="2786082" cy="3000397"/>
          </a:xfrm>
          <a:prstGeom prst="rect">
            <a:avLst/>
          </a:prstGeom>
          <a:noFill/>
        </p:spPr>
      </p:pic>
      <p:pic>
        <p:nvPicPr>
          <p:cNvPr id="5" name="Picture 6" descr="H:\Штрак\2016-02-09\Image (5)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428604"/>
            <a:ext cx="2428892" cy="3429024"/>
          </a:xfrm>
          <a:prstGeom prst="rect">
            <a:avLst/>
          </a:prstGeom>
          <a:noFill/>
        </p:spPr>
      </p:pic>
      <p:pic>
        <p:nvPicPr>
          <p:cNvPr id="6" name="Picture 4" descr="H:\Штрак\2016-02-09\Image (3)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6077"/>
          <a:stretch>
            <a:fillRect/>
          </a:stretch>
        </p:blipFill>
        <p:spPr bwMode="auto">
          <a:xfrm>
            <a:off x="1357290" y="1571612"/>
            <a:ext cx="2868920" cy="4143404"/>
          </a:xfrm>
          <a:prstGeom prst="rect">
            <a:avLst/>
          </a:prstGeom>
          <a:noFill/>
        </p:spPr>
      </p:pic>
      <p:pic>
        <p:nvPicPr>
          <p:cNvPr id="7" name="Picture 3" descr="H:\Штрак\2016-02-09\Image (2).jpg"/>
          <p:cNvPicPr>
            <a:picLocks noChangeAspect="1" noChangeArrowheads="1"/>
          </p:cNvPicPr>
          <p:nvPr/>
        </p:nvPicPr>
        <p:blipFill>
          <a:blip r:embed="rId5" cstate="print"/>
          <a:srcRect r="3100" b="-170"/>
          <a:stretch>
            <a:fillRect/>
          </a:stretch>
        </p:blipFill>
        <p:spPr bwMode="auto">
          <a:xfrm>
            <a:off x="2857488" y="2786058"/>
            <a:ext cx="3000396" cy="3857652"/>
          </a:xfrm>
          <a:prstGeom prst="rect">
            <a:avLst/>
          </a:prstGeom>
          <a:noFill/>
        </p:spPr>
      </p:pic>
      <p:pic>
        <p:nvPicPr>
          <p:cNvPr id="4" name="Picture 2" descr="H:\Штрак\2016-02-09\Image (6)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10000"/>
          </a:blip>
          <a:srcRect l="4453"/>
          <a:stretch>
            <a:fillRect/>
          </a:stretch>
        </p:blipFill>
        <p:spPr bwMode="auto">
          <a:xfrm>
            <a:off x="5429256" y="2857496"/>
            <a:ext cx="3071833" cy="37861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4744" y="500042"/>
            <a:ext cx="1967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Награды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1142984"/>
            <a:ext cx="335758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Информационные ресурсы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7790712" cy="578647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3538" indent="-363538">
              <a:buNone/>
            </a:pP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1. Федеральный государственный образовательный стандарт (ФГОС)</a:t>
            </a:r>
          </a:p>
          <a:p>
            <a:pPr marL="363538" indent="-363538">
              <a:buNone/>
            </a:pP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2. Федеральный закон об образовании.</a:t>
            </a:r>
            <a:endParaRPr lang="en-US" sz="1600" dirty="0" smtClean="0">
              <a:latin typeface="Georgia" pitchFamily="18" charset="0"/>
              <a:cs typeface="Times New Roman" pitchFamily="18" charset="0"/>
            </a:endParaRPr>
          </a:p>
          <a:p>
            <a:pPr marL="363538" indent="-363538">
              <a:buNone/>
            </a:pP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3.  </a:t>
            </a:r>
            <a:r>
              <a:rPr lang="en-US" sz="1600" dirty="0" smtClean="0">
                <a:latin typeface="Georgia" pitchFamily="18" charset="0"/>
                <a:cs typeface="Times New Roman" pitchFamily="18" charset="0"/>
              </a:rPr>
              <a:t>http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: //</a:t>
            </a:r>
            <a:r>
              <a:rPr lang="en-US" sz="1600" dirty="0" smtClean="0">
                <a:latin typeface="Georgia" pitchFamily="18" charset="0"/>
                <a:cs typeface="Times New Roman" pitchFamily="18" charset="0"/>
              </a:rPr>
              <a:t>mat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.1</a:t>
            </a:r>
            <a:r>
              <a:rPr lang="en-US" sz="1600" dirty="0" err="1" smtClean="0">
                <a:latin typeface="Georgia" pitchFamily="18" charset="0"/>
                <a:cs typeface="Times New Roman" pitchFamily="18" charset="0"/>
              </a:rPr>
              <a:t>septembr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.</a:t>
            </a:r>
            <a:r>
              <a:rPr lang="en-US" sz="1600" dirty="0" err="1" smtClean="0">
                <a:latin typeface="Georgia" pitchFamily="18" charset="0"/>
                <a:cs typeface="Times New Roman" pitchFamily="18" charset="0"/>
              </a:rPr>
              <a:t>ru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Georgia" pitchFamily="18" charset="0"/>
              <a:cs typeface="Times New Roman" pitchFamily="18" charset="0"/>
            </a:endParaRPr>
          </a:p>
          <a:p>
            <a:pPr marL="363538" indent="-363538">
              <a:buNone/>
            </a:pPr>
            <a:r>
              <a:rPr lang="ru-RU" sz="1600" dirty="0" smtClean="0">
                <a:latin typeface="Georgia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1600" dirty="0" smtClean="0">
                <a:latin typeface="Georgia" pitchFamily="18" charset="0"/>
                <a:cs typeface="Times New Roman" pitchFamily="18" charset="0"/>
                <a:sym typeface="Wingdings" pitchFamily="2" charset="2"/>
              </a:rPr>
              <a:t>.  http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  <a:sym typeface="Wingdings" pitchFamily="2" charset="2"/>
              </a:rPr>
              <a:t>://</a:t>
            </a:r>
            <a:r>
              <a:rPr lang="en-US" sz="1600" dirty="0" smtClean="0">
                <a:latin typeface="Georgia" pitchFamily="18" charset="0"/>
                <a:cs typeface="Times New Roman" pitchFamily="18" charset="0"/>
                <a:sym typeface="Wingdings" pitchFamily="2" charset="2"/>
              </a:rPr>
              <a:t>www.yandex.ru</a:t>
            </a:r>
          </a:p>
          <a:p>
            <a:pPr marL="363538" indent="-363538">
              <a:buNone/>
            </a:pP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latin typeface="Georgia" pitchFamily="18" charset="0"/>
                <a:cs typeface="Times New Roman" pitchFamily="18" charset="0"/>
              </a:rPr>
              <a:t>.   http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://</a:t>
            </a:r>
            <a:r>
              <a:rPr lang="en-US" altLang="ru-RU" sz="1600" dirty="0" smtClean="0">
                <a:latin typeface="Georgia" pitchFamily="18" charset="0"/>
                <a:cs typeface="Times New Roman" pitchFamily="18" charset="0"/>
              </a:rPr>
              <a:t>www.proshkolu.ru</a:t>
            </a:r>
          </a:p>
          <a:p>
            <a:pPr marL="363538" indent="-363538">
              <a:buNone/>
            </a:pPr>
            <a:r>
              <a:rPr lang="ru-RU" altLang="ru-RU" sz="1600" dirty="0" smtClean="0">
                <a:latin typeface="Georgia" pitchFamily="18" charset="0"/>
                <a:cs typeface="Times New Roman" pitchFamily="18" charset="0"/>
              </a:rPr>
              <a:t>6.  Малыгин К.А. Элементы историзма в преподавании математики в школе. М.: </a:t>
            </a:r>
            <a:r>
              <a:rPr lang="ru-RU" altLang="ru-RU" sz="1600" dirty="0" err="1" smtClean="0">
                <a:latin typeface="Georgia" pitchFamily="18" charset="0"/>
                <a:cs typeface="Times New Roman" pitchFamily="18" charset="0"/>
              </a:rPr>
              <a:t>Учпедгиз</a:t>
            </a:r>
            <a:r>
              <a:rPr lang="ru-RU" altLang="ru-RU" sz="1600" dirty="0" smtClean="0">
                <a:latin typeface="Georgia" pitchFamily="18" charset="0"/>
                <a:cs typeface="Times New Roman" pitchFamily="18" charset="0"/>
              </a:rPr>
              <a:t>.- 1963.</a:t>
            </a:r>
          </a:p>
          <a:p>
            <a:pPr marL="495300" indent="-495300">
              <a:lnSpc>
                <a:spcPct val="80000"/>
              </a:lnSpc>
              <a:buNone/>
            </a:pPr>
            <a:r>
              <a:rPr lang="ru-RU" altLang="ru-RU" sz="1600" dirty="0" smtClean="0">
                <a:latin typeface="Georgia" pitchFamily="18" charset="0"/>
                <a:cs typeface="Times New Roman" pitchFamily="18" charset="0"/>
              </a:rPr>
              <a:t> 7. </a:t>
            </a:r>
            <a:r>
              <a:rPr lang="ru-RU" altLang="ru-RU" sz="1600" dirty="0" err="1" smtClean="0">
                <a:latin typeface="Georgia" pitchFamily="18" charset="0"/>
                <a:cs typeface="Times New Roman" pitchFamily="18" charset="0"/>
              </a:rPr>
              <a:t>Шарыгин</a:t>
            </a:r>
            <a:r>
              <a:rPr lang="ru-RU" altLang="ru-RU" sz="1600" dirty="0" smtClean="0">
                <a:latin typeface="Georgia" pitchFamily="18" charset="0"/>
                <a:cs typeface="Times New Roman" pitchFamily="18" charset="0"/>
              </a:rPr>
              <a:t> И.Ф., </a:t>
            </a:r>
            <a:r>
              <a:rPr lang="ru-RU" altLang="ru-RU" sz="1600" dirty="0" err="1" smtClean="0">
                <a:latin typeface="Georgia" pitchFamily="18" charset="0"/>
                <a:cs typeface="Times New Roman" pitchFamily="18" charset="0"/>
              </a:rPr>
              <a:t>Шевкин</a:t>
            </a:r>
            <a:r>
              <a:rPr lang="ru-RU" altLang="ru-RU" sz="1600" dirty="0" smtClean="0">
                <a:latin typeface="Georgia" pitchFamily="18" charset="0"/>
                <a:cs typeface="Times New Roman" pitchFamily="18" charset="0"/>
              </a:rPr>
              <a:t> А.В. Задачи на смекалку. – М.: Просвещение, 2007.</a:t>
            </a:r>
            <a:endParaRPr lang="en-US" altLang="ru-RU" sz="1600" dirty="0" smtClean="0">
              <a:latin typeface="Georgia" pitchFamily="18" charset="0"/>
              <a:cs typeface="Times New Roman" pitchFamily="18" charset="0"/>
            </a:endParaRPr>
          </a:p>
          <a:p>
            <a:pPr marL="495300" indent="-495300">
              <a:lnSpc>
                <a:spcPct val="80000"/>
              </a:lnSpc>
              <a:buNone/>
            </a:pPr>
            <a:r>
              <a:rPr lang="ru-RU" altLang="ru-RU" sz="1600" dirty="0" smtClean="0">
                <a:latin typeface="Georgia" pitchFamily="18" charset="0"/>
                <a:cs typeface="Times New Roman" pitchFamily="18" charset="0"/>
              </a:rPr>
              <a:t> 8.  Журнал Математика в школе.№2 2010.</a:t>
            </a:r>
          </a:p>
          <a:p>
            <a:pPr marL="495300" indent="-495300">
              <a:lnSpc>
                <a:spcPct val="80000"/>
              </a:lnSpc>
              <a:buNone/>
            </a:pPr>
            <a:r>
              <a:rPr lang="ru-RU" altLang="ru-RU" sz="1600" dirty="0" smtClean="0">
                <a:latin typeface="Georgia" pitchFamily="18" charset="0"/>
                <a:cs typeface="Times New Roman" pitchFamily="18" charset="0"/>
              </a:rPr>
              <a:t> 9. Новикова Т. Проектные технологии на уроках и во внеурочной деятельности. // Народное образование. № 7, 2000, с.151-157.</a:t>
            </a:r>
          </a:p>
          <a:p>
            <a:pPr marL="495300" indent="-495300">
              <a:lnSpc>
                <a:spcPct val="80000"/>
              </a:lnSpc>
              <a:buNone/>
            </a:pP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10.    </a:t>
            </a:r>
            <a:r>
              <a:rPr lang="ru-RU" sz="1600" dirty="0" err="1" smtClean="0">
                <a:latin typeface="Georgia" pitchFamily="18" charset="0"/>
                <a:cs typeface="Times New Roman" pitchFamily="18" charset="0"/>
              </a:rPr>
              <a:t>Пичурин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Л.Ф. Воспитание учащихся при обучении </a:t>
            </a:r>
            <a:r>
              <a:rPr lang="ru-RU" sz="1600" dirty="0" err="1" smtClean="0">
                <a:latin typeface="Georgia" pitchFamily="18" charset="0"/>
                <a:cs typeface="Times New Roman" pitchFamily="18" charset="0"/>
              </a:rPr>
              <a:t>математике.М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.: Просвещение.- 1987.</a:t>
            </a:r>
          </a:p>
          <a:p>
            <a:pPr marL="495300" indent="-495300">
              <a:lnSpc>
                <a:spcPct val="80000"/>
              </a:lnSpc>
              <a:buNone/>
            </a:pPr>
            <a:r>
              <a:rPr lang="en-US" sz="1600" dirty="0" smtClean="0">
                <a:latin typeface="Georgia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Georgia" pitchFamily="18" charset="0"/>
                <a:cs typeface="Times New Roman" pitchFamily="18" charset="0"/>
              </a:rPr>
              <a:t>Бабанский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Ю.К. Методы обучения в современной общеобразовательной школе. </a:t>
            </a:r>
            <a:r>
              <a:rPr lang="ru-RU" sz="1600" dirty="0" err="1" smtClean="0">
                <a:latin typeface="Georgia" pitchFamily="18" charset="0"/>
                <a:cs typeface="Times New Roman" pitchFamily="18" charset="0"/>
              </a:rPr>
              <a:t>М.:Просвещение</a:t>
            </a:r>
            <a:r>
              <a:rPr lang="ru-RU" altLang="ru-RU" sz="1600" dirty="0" smtClean="0">
                <a:latin typeface="Georgia" pitchFamily="18" charset="0"/>
                <a:cs typeface="Times New Roman" pitchFamily="18" charset="0"/>
              </a:rPr>
              <a:t> , 2000г.</a:t>
            </a:r>
          </a:p>
          <a:p>
            <a:pPr marL="495300" indent="-495300">
              <a:lnSpc>
                <a:spcPct val="80000"/>
              </a:lnSpc>
              <a:buNone/>
            </a:pPr>
            <a:r>
              <a:rPr lang="ru-RU" altLang="ru-RU" sz="1600" dirty="0" smtClean="0">
                <a:latin typeface="Georgia" pitchFamily="18" charset="0"/>
                <a:cs typeface="Times New Roman" pitchFamily="18" charset="0"/>
              </a:rPr>
              <a:t>12. </a:t>
            </a:r>
            <a:r>
              <a:rPr lang="en-US" altLang="ru-RU" sz="1600" dirty="0" smtClean="0">
                <a:latin typeface="Georgia" pitchFamily="18" charset="0"/>
                <a:cs typeface="Times New Roman" pitchFamily="18" charset="0"/>
              </a:rPr>
              <a:t>Intel</a:t>
            </a:r>
            <a:r>
              <a:rPr lang="ru-RU" altLang="ru-RU" sz="1600" dirty="0" smtClean="0">
                <a:latin typeface="Georgia" pitchFamily="18" charset="0"/>
                <a:cs typeface="Times New Roman" pitchFamily="18" charset="0"/>
              </a:rPr>
              <a:t> "Обучение для будущего" (при поддержке </a:t>
            </a:r>
            <a:r>
              <a:rPr lang="en-US" altLang="ru-RU" sz="1600" dirty="0" smtClean="0">
                <a:latin typeface="Georgia" pitchFamily="18" charset="0"/>
                <a:cs typeface="Times New Roman" pitchFamily="18" charset="0"/>
              </a:rPr>
              <a:t>Microsoft</a:t>
            </a:r>
            <a:r>
              <a:rPr lang="ru-RU" altLang="ru-RU" sz="1600" dirty="0" smtClean="0">
                <a:latin typeface="Georgia" pitchFamily="18" charset="0"/>
                <a:cs typeface="Times New Roman" pitchFamily="18" charset="0"/>
              </a:rPr>
              <a:t>): Учеб. пособие. 4-е изд., </a:t>
            </a:r>
            <a:r>
              <a:rPr lang="ru-RU" altLang="ru-RU" sz="1600" dirty="0" err="1" smtClean="0">
                <a:latin typeface="Georgia" pitchFamily="18" charset="0"/>
                <a:cs typeface="Times New Roman" pitchFamily="18" charset="0"/>
              </a:rPr>
              <a:t>испр</a:t>
            </a:r>
            <a:r>
              <a:rPr lang="ru-RU" altLang="ru-RU" sz="1600" dirty="0" smtClean="0">
                <a:latin typeface="Georgia" pitchFamily="18" charset="0"/>
                <a:cs typeface="Times New Roman" pitchFamily="18" charset="0"/>
              </a:rPr>
              <a:t>. – М.: Издательско-торговый дом "Русская Редакция", 2004. 368 с.</a:t>
            </a:r>
          </a:p>
          <a:p>
            <a:pPr marL="495300" indent="-495300">
              <a:lnSpc>
                <a:spcPct val="80000"/>
              </a:lnSpc>
              <a:buNone/>
            </a:pPr>
            <a:r>
              <a:rPr lang="ru-RU" altLang="ru-RU" sz="1600" dirty="0" smtClean="0">
                <a:latin typeface="Georgia" pitchFamily="18" charset="0"/>
                <a:cs typeface="Times New Roman" pitchFamily="18" charset="0"/>
              </a:rPr>
              <a:t>13. Повышение квалификации работников образования </a:t>
            </a:r>
            <a:r>
              <a:rPr lang="en-US" altLang="ru-RU" sz="1600" dirty="0" smtClean="0">
                <a:latin typeface="Georgia" pitchFamily="18" charset="0"/>
                <a:cs typeface="Times New Roman" pitchFamily="18" charset="0"/>
              </a:rPr>
              <a:t>http.//do.gendocs.ru/docs/index-215926.html</a:t>
            </a:r>
            <a:endParaRPr lang="ru-RU" sz="16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714356"/>
            <a:ext cx="742955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ysClr val="windowText" lastClr="000000"/>
                </a:solidFill>
                <a:effectLst/>
                <a:latin typeface="Georgia" pitchFamily="18" charset="0"/>
              </a:rPr>
              <a:t>Проблема</a:t>
            </a:r>
            <a:r>
              <a:rPr lang="ru-RU" sz="2800" b="1" i="1" u="sng" dirty="0" smtClean="0">
                <a:solidFill>
                  <a:sysClr val="windowText" lastClr="000000"/>
                </a:solidFill>
                <a:effectLst/>
                <a:latin typeface="Georgia" pitchFamily="18" charset="0"/>
              </a:rPr>
              <a:t/>
            </a:r>
            <a:br>
              <a:rPr lang="ru-RU" sz="2800" b="1" i="1" u="sng" dirty="0" smtClean="0">
                <a:solidFill>
                  <a:sysClr val="windowText" lastClr="000000"/>
                </a:solidFill>
                <a:effectLst/>
                <a:latin typeface="Georgia" pitchFamily="18" charset="0"/>
              </a:rPr>
            </a:br>
            <a:endParaRPr lang="ru-RU" sz="2800" u="sng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071678"/>
            <a:ext cx="6696744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endParaRPr lang="ru-RU" sz="2800" b="1" dirty="0" smtClean="0">
              <a:solidFill>
                <a:schemeClr val="tx2">
                  <a:satMod val="130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lvl="0" algn="ctr">
              <a:buNone/>
            </a:pPr>
            <a:endParaRPr lang="ru-RU" sz="2800" b="1" dirty="0" smtClean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42976" y="2786058"/>
            <a:ext cx="7786742" cy="3857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300" b="1" i="1" dirty="0" smtClean="0">
              <a:solidFill>
                <a:schemeClr val="tx2">
                  <a:satMod val="130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между высокими требованиями, предъявляемыми к математическому образованию школьников и сокращением времени, отводимого на изучение данного предмета;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между быстро растущим объёмом знаний и возможностями их усвоения;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между формированием познавательного интереса к учению как способа развития креативных способностей личности и отрицательным влиянием общества (окружение сверстников).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285852" y="714356"/>
            <a:ext cx="7643866" cy="1357322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Падение  интереса к  урокам математики  у учащихся  и, как следствие, снижение мотивации  к обучению предмету    </a:t>
            </a:r>
            <a:endParaRPr lang="ru-RU" sz="2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714356"/>
            <a:ext cx="64294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28993" y="214311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Противоречия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2643183"/>
            <a:ext cx="692948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Актуальность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168840" cy="491015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0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 algn="just">
              <a:buNone/>
            </a:pPr>
            <a:endParaRPr lang="en-US" sz="20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 algn="just">
              <a:buNone/>
            </a:pPr>
            <a:endParaRPr lang="en-US" sz="2000" dirty="0" smtClean="0">
              <a:solidFill>
                <a:schemeClr val="accent5"/>
              </a:solidFill>
              <a:latin typeface="Georgia" pitchFamily="18" charset="0"/>
            </a:endParaRPr>
          </a:p>
          <a:p>
            <a:pPr algn="just">
              <a:buNone/>
            </a:pPr>
            <a:endParaRPr lang="ru-RU" sz="2000" dirty="0" smtClean="0">
              <a:solidFill>
                <a:schemeClr val="accent5"/>
              </a:solidFill>
              <a:latin typeface="Georgia" pitchFamily="18" charset="0"/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1571604" y="1071546"/>
            <a:ext cx="8001056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Biz00017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357291" y="0"/>
            <a:ext cx="1785949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1571612"/>
            <a:ext cx="7215238" cy="489364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266700" algn="just">
              <a:buFont typeface="Wingdings 2" pitchFamily="18" charset="2"/>
              <a:buNone/>
            </a:pPr>
            <a:endParaRPr lang="ru-RU" sz="1600" dirty="0" smtClean="0">
              <a:latin typeface="Georgia" pitchFamily="18" charset="0"/>
            </a:endParaRPr>
          </a:p>
          <a:p>
            <a:pPr indent="266700" algn="just">
              <a:buFont typeface="Wingdings 2" pitchFamily="18" charset="2"/>
              <a:buNone/>
            </a:pPr>
            <a:endParaRPr lang="ru-RU" sz="1600" dirty="0" smtClean="0">
              <a:latin typeface="Georgia" pitchFamily="18" charset="0"/>
            </a:endParaRPr>
          </a:p>
          <a:p>
            <a:pPr indent="266700" algn="just">
              <a:buFont typeface="Wingdings 2" pitchFamily="18" charset="2"/>
              <a:buNone/>
            </a:pPr>
            <a:r>
              <a:rPr lang="ru-RU" sz="2000" dirty="0" smtClean="0">
                <a:latin typeface="Georgia" pitchFamily="18" charset="0"/>
                <a:cs typeface="Calibri" pitchFamily="34" charset="0"/>
              </a:rPr>
              <a:t>Актуальность проекта определяется необходимостью поиска новых путей и средств как в организации учебного процесса, так и в стратегии развития учебно-познавательных компетенций обучающихся. </a:t>
            </a:r>
            <a:endParaRPr lang="en-US" sz="2000" dirty="0" smtClean="0">
              <a:latin typeface="Georgia" pitchFamily="18" charset="0"/>
              <a:cs typeface="Calibri" pitchFamily="34" charset="0"/>
            </a:endParaRPr>
          </a:p>
          <a:p>
            <a:pPr indent="266700" algn="just">
              <a:buFont typeface="Wingdings 2" pitchFamily="18" charset="2"/>
              <a:buNone/>
            </a:pPr>
            <a:r>
              <a:rPr lang="ru-RU" sz="2000" dirty="0" smtClean="0">
                <a:latin typeface="Georgia" pitchFamily="18" charset="0"/>
                <a:cs typeface="Calibri" pitchFamily="34" charset="0"/>
              </a:rPr>
              <a:t>Современное общество требует от выпускников не только прочного багажа знаний, сколько умения воспользоваться им, а затем самостоятельно пополнить его.</a:t>
            </a:r>
          </a:p>
          <a:p>
            <a:pPr indent="266700" algn="just">
              <a:buFont typeface="Wingdings 2" pitchFamily="18" charset="2"/>
              <a:buNone/>
            </a:pPr>
            <a:endParaRPr lang="ru-RU" sz="1600" dirty="0" smtClean="0">
              <a:latin typeface="Georgia" pitchFamily="18" charset="0"/>
              <a:cs typeface="Times New Roman" pitchFamily="18" charset="0"/>
            </a:endParaRPr>
          </a:p>
          <a:p>
            <a:pPr indent="266700" algn="just">
              <a:buFont typeface="Wingdings 2" pitchFamily="18" charset="2"/>
              <a:buNone/>
            </a:pPr>
            <a:endParaRPr lang="ru-RU" sz="1600" dirty="0" smtClean="0">
              <a:latin typeface="Georgia" pitchFamily="18" charset="0"/>
              <a:cs typeface="Times New Roman" pitchFamily="18" charset="0"/>
            </a:endParaRPr>
          </a:p>
          <a:p>
            <a:pPr indent="266700" algn="just">
              <a:buFont typeface="Wingdings 2" pitchFamily="18" charset="2"/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 2" pitchFamily="18" charset="2"/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 2" pitchFamily="18" charset="2"/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 2" pitchFamily="18" charset="2"/>
              <a:buNone/>
            </a:pPr>
            <a:endParaRPr lang="ru-RU" sz="1600" b="1" dirty="0" smtClean="0">
              <a:latin typeface="Times New Roman" pitchFamily="18" charset="0"/>
            </a:endParaRPr>
          </a:p>
          <a:p>
            <a:pPr indent="363538" algn="just">
              <a:lnSpc>
                <a:spcPct val="150000"/>
              </a:lnSpc>
            </a:pPr>
            <a:endParaRPr 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7498080" cy="101297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Гипотеза</a:t>
            </a:r>
            <a:br>
              <a:rPr lang="ru-RU" sz="2800" b="1" i="1" dirty="0" smtClean="0">
                <a:effectLst/>
                <a:latin typeface="Georgia" pitchFamily="18" charset="0"/>
              </a:rPr>
            </a:b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571744"/>
            <a:ext cx="7358114" cy="32417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Calibri" pitchFamily="34" charset="0"/>
              </a:rPr>
              <a:t> Если будет сформирована мотивация к изучению математики посредством применения различных форм и методов как в урочной, так и во внеурочной деятельности, то качество обучения повысится. </a:t>
            </a:r>
          </a:p>
          <a:p>
            <a:pPr algn="just">
              <a:buNone/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971600" y="1916832"/>
            <a:ext cx="850112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0" descr="пр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572140"/>
            <a:ext cx="1928826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  <a:cs typeface="Calibri" pitchFamily="34" charset="0"/>
              </a:rPr>
              <a:t>Цель проекта:</a:t>
            </a:r>
            <a:br>
              <a:rPr lang="ru-RU" sz="2800" b="1" i="1" dirty="0" smtClean="0">
                <a:effectLst/>
                <a:latin typeface="Georgia" pitchFamily="18" charset="0"/>
                <a:cs typeface="Calibri" pitchFamily="34" charset="0"/>
              </a:rPr>
            </a:br>
            <a:endParaRPr lang="ru-RU" sz="2800" b="1" i="1" dirty="0">
              <a:effectLst/>
              <a:latin typeface="Georgia" pitchFamily="18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71678"/>
            <a:ext cx="7498080" cy="41767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Georgia" pitchFamily="18" charset="0"/>
              </a:rPr>
              <a:t>        </a:t>
            </a:r>
          </a:p>
          <a:p>
            <a:pPr algn="just">
              <a:buNone/>
            </a:pPr>
            <a:r>
              <a:rPr lang="ru-RU" sz="2000" smtClean="0">
                <a:latin typeface="Georgia" pitchFamily="18" charset="0"/>
              </a:rPr>
              <a:t>        Развитие </a:t>
            </a:r>
            <a:r>
              <a:rPr lang="ru-RU" sz="2000" dirty="0" smtClean="0">
                <a:latin typeface="Georgia" pitchFamily="18" charset="0"/>
              </a:rPr>
              <a:t>познавательного интереса путем применения  современных педагогических технологий для повышения качества обучения.</a:t>
            </a:r>
          </a:p>
          <a:p>
            <a:pPr algn="just">
              <a:buNone/>
            </a:pPr>
            <a:r>
              <a:rPr lang="ru-RU" sz="2000" dirty="0" smtClean="0">
                <a:latin typeface="Georgia" pitchFamily="18" charset="0"/>
              </a:rPr>
              <a:t> </a:t>
            </a:r>
          </a:p>
          <a:p>
            <a:pPr algn="just">
              <a:buNone/>
            </a:pPr>
            <a:endParaRPr lang="ru-RU" sz="2400" dirty="0">
              <a:latin typeface="Georgia" pitchFamily="18" charset="0"/>
              <a:cs typeface="Calibri" pitchFamily="34" charset="0"/>
            </a:endParaRPr>
          </a:p>
        </p:txBody>
      </p:sp>
      <p:pic>
        <p:nvPicPr>
          <p:cNvPr id="4" name="Picture 0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143511"/>
            <a:ext cx="1428760" cy="1193787"/>
          </a:xfrm>
          <a:prstGeom prst="rect">
            <a:avLst/>
          </a:prstGeom>
          <a:noFill/>
        </p:spPr>
      </p:pic>
      <p:sp>
        <p:nvSpPr>
          <p:cNvPr id="5" name="Минус 4"/>
          <p:cNvSpPr/>
          <p:nvPr/>
        </p:nvSpPr>
        <p:spPr>
          <a:xfrm>
            <a:off x="1428728" y="1071546"/>
            <a:ext cx="721523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/>
            </a:r>
            <a:br>
              <a:rPr lang="ru-RU" sz="2800" b="1" i="1" dirty="0" smtClean="0">
                <a:latin typeface="Georgia" pitchFamily="18" charset="0"/>
              </a:rPr>
            </a:br>
            <a:r>
              <a:rPr lang="ru-RU" sz="2800" b="1" i="1" dirty="0" smtClean="0">
                <a:effectLst/>
                <a:latin typeface="Georgia" pitchFamily="18" charset="0"/>
              </a:rPr>
              <a:t>Задачи проекта: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txBody>
          <a:bodyPr>
            <a:normAutofit/>
          </a:bodyPr>
          <a:lstStyle/>
          <a:p>
            <a:pPr marL="342900" indent="-342900" algn="just">
              <a:defRPr/>
            </a:pPr>
            <a:r>
              <a:rPr lang="ru-RU" sz="2000" dirty="0">
                <a:latin typeface="Georgia" pitchFamily="18" charset="0"/>
                <a:cs typeface="Calibri" pitchFamily="34" charset="0"/>
              </a:rPr>
              <a:t>Подобрать формы, методы и средства взаимодействия с обучающимися с </a:t>
            </a:r>
            <a:r>
              <a:rPr lang="ru-RU" sz="2000" dirty="0" smtClean="0">
                <a:latin typeface="Georgia" pitchFamily="18" charset="0"/>
                <a:cs typeface="Calibri" pitchFamily="34" charset="0"/>
              </a:rPr>
              <a:t>учетом их </a:t>
            </a:r>
            <a:r>
              <a:rPr lang="ru-RU" sz="2000" dirty="0">
                <a:latin typeface="Georgia" pitchFamily="18" charset="0"/>
                <a:cs typeface="Calibri" pitchFamily="34" charset="0"/>
              </a:rPr>
              <a:t>индивидуальных </a:t>
            </a:r>
            <a:r>
              <a:rPr lang="ru-RU" sz="2000" dirty="0" smtClean="0">
                <a:latin typeface="Georgia" pitchFamily="18" charset="0"/>
                <a:cs typeface="Calibri" pitchFamily="34" charset="0"/>
              </a:rPr>
              <a:t>особенностей;</a:t>
            </a:r>
          </a:p>
          <a:p>
            <a:pPr marL="0" indent="0" algn="just">
              <a:buNone/>
              <a:defRPr/>
            </a:pPr>
            <a:endParaRPr lang="ru-RU" sz="2000" dirty="0">
              <a:latin typeface="Georgia" pitchFamily="18" charset="0"/>
              <a:cs typeface="Calibri" pitchFamily="34" charset="0"/>
            </a:endParaRPr>
          </a:p>
          <a:p>
            <a:pPr marL="342900" indent="-342900" algn="just">
              <a:defRPr/>
            </a:pPr>
            <a:r>
              <a:rPr lang="ru-RU" sz="2000" dirty="0" smtClean="0">
                <a:latin typeface="Georgia" pitchFamily="18" charset="0"/>
                <a:cs typeface="Calibri" pitchFamily="34" charset="0"/>
              </a:rPr>
              <a:t>Создать </a:t>
            </a:r>
            <a:r>
              <a:rPr lang="ru-RU" sz="2000" dirty="0">
                <a:latin typeface="Georgia" pitchFamily="18" charset="0"/>
                <a:cs typeface="Calibri" pitchFamily="34" charset="0"/>
              </a:rPr>
              <a:t>оптимальные педагогические условия для формирования учебно-познавательных компетенций </a:t>
            </a:r>
            <a:r>
              <a:rPr lang="ru-RU" sz="2000" dirty="0" smtClean="0">
                <a:latin typeface="Georgia" pitchFamily="18" charset="0"/>
                <a:cs typeface="Calibri" pitchFamily="34" charset="0"/>
              </a:rPr>
              <a:t>;</a:t>
            </a:r>
          </a:p>
          <a:p>
            <a:pPr marL="0" indent="0" algn="just">
              <a:buNone/>
              <a:defRPr/>
            </a:pPr>
            <a:endParaRPr lang="ru-RU" sz="2000" dirty="0">
              <a:latin typeface="Georgia" pitchFamily="18" charset="0"/>
              <a:cs typeface="Calibri" pitchFamily="34" charset="0"/>
            </a:endParaRPr>
          </a:p>
          <a:p>
            <a:pPr marL="342900" indent="-342900">
              <a:defRPr/>
            </a:pPr>
            <a:r>
              <a:rPr lang="ru-RU" altLang="ru-RU" sz="2000" dirty="0">
                <a:latin typeface="Georgia" pitchFamily="18" charset="0"/>
                <a:cs typeface="Calibri" pitchFamily="34" charset="0"/>
              </a:rPr>
              <a:t>Способствовать формированию ИКТ компетентности и мотивации </a:t>
            </a:r>
            <a:r>
              <a:rPr lang="ru-RU" altLang="ru-RU" sz="2000" dirty="0" smtClean="0">
                <a:latin typeface="Georgia" pitchFamily="18" charset="0"/>
                <a:cs typeface="Calibri" pitchFamily="34" charset="0"/>
              </a:rPr>
              <a:t>к </a:t>
            </a:r>
            <a:r>
              <a:rPr lang="ru-RU" sz="2000" dirty="0" smtClean="0">
                <a:latin typeface="Georgia" pitchFamily="18" charset="0"/>
                <a:cs typeface="Calibri" pitchFamily="34" charset="0"/>
              </a:rPr>
              <a:t> </a:t>
            </a:r>
            <a:r>
              <a:rPr lang="ru-RU" sz="2000" dirty="0">
                <a:latin typeface="Georgia" pitchFamily="18" charset="0"/>
                <a:cs typeface="Calibri" pitchFamily="34" charset="0"/>
              </a:rPr>
              <a:t>самостоятельному поиску необходимой </a:t>
            </a:r>
            <a:r>
              <a:rPr lang="ru-RU" sz="2000" dirty="0" smtClean="0">
                <a:latin typeface="Georgia" pitchFamily="18" charset="0"/>
                <a:cs typeface="Calibri" pitchFamily="34" charset="0"/>
              </a:rPr>
              <a:t>информации.</a:t>
            </a:r>
            <a:endParaRPr lang="ru-RU" sz="2000" dirty="0">
              <a:latin typeface="Georgia" pitchFamily="18" charset="0"/>
              <a:cs typeface="Calibri" pitchFamily="34" charset="0"/>
            </a:endParaRPr>
          </a:p>
          <a:p>
            <a:pPr marL="82296" indent="0" algn="just">
              <a:buNone/>
              <a:defRPr/>
            </a:pPr>
            <a:endParaRPr lang="ru-RU" sz="2000" dirty="0"/>
          </a:p>
          <a:p>
            <a:pPr algn="just"/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4" name="Picture 4" descr="н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476375" cy="1196975"/>
          </a:xfrm>
          <a:prstGeom prst="rect">
            <a:avLst/>
          </a:prstGeom>
          <a:noFill/>
        </p:spPr>
      </p:pic>
      <p:sp>
        <p:nvSpPr>
          <p:cNvPr id="5" name="Минус 4"/>
          <p:cNvSpPr/>
          <p:nvPr/>
        </p:nvSpPr>
        <p:spPr>
          <a:xfrm>
            <a:off x="1571604" y="1428736"/>
            <a:ext cx="8072494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2867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/>
                <a:latin typeface="Georgia" pitchFamily="18" charset="0"/>
              </a:rPr>
              <a:t>Участники проекта</a:t>
            </a:r>
            <a:endParaRPr lang="ru-RU" sz="2800" b="1" i="1" dirty="0">
              <a:effectLst/>
              <a:latin typeface="Georgia" pitchFamily="18" charset="0"/>
            </a:endParaRPr>
          </a:p>
        </p:txBody>
      </p:sp>
      <p:pic>
        <p:nvPicPr>
          <p:cNvPr id="1026" name="Picture 2" descr="C:\Users\Toshiba\Desktop\МОЯ РАБОТА\с черной флешки\с черной флешки\фото 9 классу\04_2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67" t="6452" r="6667"/>
          <a:stretch>
            <a:fillRect/>
          </a:stretch>
        </p:blipFill>
        <p:spPr bwMode="auto">
          <a:xfrm>
            <a:off x="1500166" y="1000108"/>
            <a:ext cx="3786214" cy="257176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Toshiba\Desktop\МОЯ РАБОТА\с черной флешки\с черной флешки\DSC03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86190"/>
            <a:ext cx="5214942" cy="28575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285852" y="642918"/>
            <a:ext cx="785814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5643570" y="1428736"/>
            <a:ext cx="3071834" cy="1428760"/>
          </a:xfrm>
          <a:prstGeom prst="flowChartTermina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Учащиеся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5-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9 классов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3656</TotalTime>
  <Words>1382</Words>
  <Application>Microsoft Office PowerPoint</Application>
  <PresentationFormat>Экран (4:3)</PresentationFormat>
  <Paragraphs>314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Солнцестояние</vt:lpstr>
      <vt:lpstr>Презентация</vt:lpstr>
      <vt:lpstr>Диаграмма</vt:lpstr>
      <vt:lpstr>Педагогический проект </vt:lpstr>
      <vt:lpstr>Слайд 2</vt:lpstr>
      <vt:lpstr> Аннотация</vt:lpstr>
      <vt:lpstr>Проблема </vt:lpstr>
      <vt:lpstr>Актуальность</vt:lpstr>
      <vt:lpstr>Гипотеза </vt:lpstr>
      <vt:lpstr>Цель проекта: </vt:lpstr>
      <vt:lpstr> Задачи проекта:</vt:lpstr>
      <vt:lpstr>Участники проекта</vt:lpstr>
      <vt:lpstr>Планируемые результаты</vt:lpstr>
      <vt:lpstr>Оценка риска</vt:lpstr>
      <vt:lpstr>Этапы реализации проекта:</vt:lpstr>
      <vt:lpstr>Подготовительный этап:</vt:lpstr>
      <vt:lpstr>Результаты диагностики:</vt:lpstr>
      <vt:lpstr>На практическом этапе:</vt:lpstr>
      <vt:lpstr>Методы достижения цели:</vt:lpstr>
      <vt:lpstr>   </vt:lpstr>
      <vt:lpstr>Внеурочная деятельность</vt:lpstr>
      <vt:lpstr>Примеры нестандартных задач:</vt:lpstr>
      <vt:lpstr>Внеклассная работа:</vt:lpstr>
      <vt:lpstr>Работа над проектами:</vt:lpstr>
      <vt:lpstr>Использование ТСО на уроках и во внеурочное время</vt:lpstr>
      <vt:lpstr>На обобщающем этапе:</vt:lpstr>
      <vt:lpstr>Результативность проекта  Диагностика качества знаний:  </vt:lpstr>
      <vt:lpstr>Уровень мотивации к изучению  математики в 5 - 6 классах </vt:lpstr>
      <vt:lpstr>Доля учащихся 7-9 классов, проявляющих интерес к предмету:</vt:lpstr>
      <vt:lpstr>Итоги олимпиад:</vt:lpstr>
      <vt:lpstr>Медалисты:</vt:lpstr>
      <vt:lpstr>Доля медалистов от общего числа учащихся:</vt:lpstr>
      <vt:lpstr>Результаты качества знаний</vt:lpstr>
      <vt:lpstr>Результаты диагностики родителей</vt:lpstr>
      <vt:lpstr>Показатели эффективности проекта</vt:lpstr>
      <vt:lpstr>Обобщение опыта</vt:lpstr>
      <vt:lpstr>Дальнейшее развитие проекта</vt:lpstr>
      <vt:lpstr>Слайд 35</vt:lpstr>
      <vt:lpstr>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Валенька</dc:creator>
  <cp:lastModifiedBy>Toshiba</cp:lastModifiedBy>
  <cp:revision>482</cp:revision>
  <dcterms:created xsi:type="dcterms:W3CDTF">2016-01-31T15:05:02Z</dcterms:created>
  <dcterms:modified xsi:type="dcterms:W3CDTF">2016-02-15T14:06:26Z</dcterms:modified>
</cp:coreProperties>
</file>