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70BF2C-BED5-4CC1-8ABF-2770BDF3E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6D1E77-56C3-418C-852D-D2F3C868BB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95DD4-DE14-47AA-B04B-9930A2DD84A9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EE8A5-9E1A-4E4B-8DAD-C6EA2F4B1A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13.xml"/><Relationship Id="rId1" Type="http://schemas.openxmlformats.org/officeDocument/2006/relationships/video" Target="B11-26.avi" TargetMode="Externa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РЕШЕНИЕ РАСЧЕТНЫХ    ЗАДАЧ ПО ХИМИИ</a:t>
            </a:r>
            <a:r>
              <a:rPr lang="ru-RU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286256"/>
            <a:ext cx="5643602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Формула - это выражение нашей радости по поводу того, что с помощью одной мысли мы можем решить множество задач.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61" name="AutoShape 113"/>
          <p:cNvSpPr>
            <a:spLocks noChangeArrowheads="1"/>
          </p:cNvSpPr>
          <p:nvPr/>
        </p:nvSpPr>
        <p:spPr bwMode="auto">
          <a:xfrm>
            <a:off x="714348" y="2857496"/>
            <a:ext cx="2736850" cy="935038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50196"/>
                  <a:invGamma/>
                </a:srgbClr>
              </a:gs>
              <a:gs pos="100000">
                <a:srgbClr val="99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С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6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Н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6</a:t>
            </a:r>
            <a:endParaRPr lang="ru-RU" sz="2800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sp>
        <p:nvSpPr>
          <p:cNvPr id="181362" name="AutoShape 114"/>
          <p:cNvSpPr>
            <a:spLocks noChangeArrowheads="1"/>
          </p:cNvSpPr>
          <p:nvPr/>
        </p:nvSpPr>
        <p:spPr bwMode="auto">
          <a:xfrm>
            <a:off x="714348" y="4143380"/>
            <a:ext cx="2736850" cy="935037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50196"/>
                  <a:invGamma/>
                </a:srgbClr>
              </a:gs>
              <a:gs pos="100000">
                <a:srgbClr val="99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С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6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Н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12</a:t>
            </a:r>
            <a:endParaRPr lang="ru-RU" sz="2800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sp>
        <p:nvSpPr>
          <p:cNvPr id="181364" name="AutoShape 116"/>
          <p:cNvSpPr>
            <a:spLocks noChangeArrowheads="1"/>
          </p:cNvSpPr>
          <p:nvPr/>
        </p:nvSpPr>
        <p:spPr bwMode="auto">
          <a:xfrm>
            <a:off x="4786314" y="4143380"/>
            <a:ext cx="2736850" cy="935037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50196"/>
                  <a:invGamma/>
                </a:srgbClr>
              </a:gs>
              <a:gs pos="100000">
                <a:srgbClr val="99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990000"/>
                </a:solidFill>
                <a:latin typeface="Baskerville Old Face" pitchFamily="18" charset="0"/>
              </a:rPr>
              <a:t>   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С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12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Н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24</a:t>
            </a:r>
            <a:endParaRPr lang="ru-RU" sz="2800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sp>
        <p:nvSpPr>
          <p:cNvPr id="181365" name="AutoShape 117"/>
          <p:cNvSpPr>
            <a:spLocks noChangeArrowheads="1"/>
          </p:cNvSpPr>
          <p:nvPr/>
        </p:nvSpPr>
        <p:spPr bwMode="auto">
          <a:xfrm>
            <a:off x="4786314" y="2928934"/>
            <a:ext cx="2736850" cy="935037"/>
          </a:xfrm>
          <a:prstGeom prst="roundRect">
            <a:avLst/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50196"/>
                  <a:invGamma/>
                </a:srgbClr>
              </a:gs>
              <a:gs pos="100000">
                <a:srgbClr val="99CC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askerville Old Face" pitchFamily="18" charset="0"/>
              </a:rPr>
              <a:t>   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С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10</a:t>
            </a:r>
            <a:r>
              <a:rPr lang="ru-RU" sz="2800" b="1" dirty="0">
                <a:solidFill>
                  <a:srgbClr val="0070C0"/>
                </a:solidFill>
                <a:latin typeface="Baskerville Old Face" pitchFamily="18" charset="0"/>
              </a:rPr>
              <a:t>Н</a:t>
            </a:r>
            <a:r>
              <a:rPr lang="ru-RU" sz="2800" b="1" baseline="-25000" dirty="0">
                <a:solidFill>
                  <a:srgbClr val="0070C0"/>
                </a:solidFill>
                <a:latin typeface="Baskerville Old Face" pitchFamily="18" charset="0"/>
              </a:rPr>
              <a:t>20</a:t>
            </a:r>
            <a:endParaRPr lang="ru-RU" sz="2800" b="1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928662" y="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Проверка знаний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85720" y="1000108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Алкен</a:t>
            </a:r>
            <a:r>
              <a:rPr lang="ru-RU" sz="3200" dirty="0" smtClean="0"/>
              <a:t> массой 8,4 г способен присоединить 16 г брома. Молекулярная формула </a:t>
            </a:r>
            <a:r>
              <a:rPr lang="ru-RU" sz="3200" dirty="0" err="1" smtClean="0"/>
              <a:t>алкена</a:t>
            </a:r>
            <a:r>
              <a:rPr lang="ru-RU" sz="3200" dirty="0" smtClean="0"/>
              <a:t>: </a:t>
            </a:r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1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81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36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1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1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36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1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81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36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1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81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364"/>
                  </p:tgtEl>
                </p:cond>
              </p:nextCondLst>
            </p:seq>
          </p:childTnLst>
        </p:cTn>
      </p:par>
    </p:tnLst>
    <p:bldLst>
      <p:bldP spid="181361" grpId="0" animBg="1"/>
      <p:bldP spid="181361" grpId="1" animBg="1"/>
      <p:bldP spid="181362" grpId="0" animBg="1"/>
      <p:bldP spid="181362" grpId="1" animBg="1"/>
      <p:bldP spid="181364" grpId="0" animBg="1"/>
      <p:bldP spid="181364" grpId="1" animBg="1"/>
      <p:bldP spid="181365" grpId="0" animBg="1"/>
      <p:bldP spid="18136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Основные месторождения газа 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28671"/>
            <a:ext cx="8229600" cy="3143272"/>
          </a:xfrm>
        </p:spPr>
        <p:txBody>
          <a:bodyPr/>
          <a:lstStyle/>
          <a:p>
            <a:r>
              <a:rPr lang="ru-RU" sz="4000" dirty="0"/>
              <a:t>Уренгой, Ямбург, </a:t>
            </a:r>
            <a:r>
              <a:rPr lang="ru-RU" sz="4000" dirty="0" err="1"/>
              <a:t>Губкинское</a:t>
            </a:r>
            <a:endParaRPr lang="ru-RU" sz="4000" dirty="0"/>
          </a:p>
          <a:p>
            <a:r>
              <a:rPr lang="ru-RU" sz="4000" dirty="0"/>
              <a:t>Придумать задачу с использованием в условии газа метана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Задача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r>
              <a:rPr lang="ru-RU" dirty="0"/>
              <a:t>Сколько кубических метров этилена потребуется для получения 100 кг полиэтилена?</a:t>
            </a:r>
          </a:p>
          <a:p>
            <a:r>
              <a:rPr lang="ru-RU" dirty="0"/>
              <a:t>Пояснение: расчет вести по элементарному звену (</a:t>
            </a:r>
            <a:r>
              <a:rPr lang="en-US" dirty="0"/>
              <a:t>- </a:t>
            </a:r>
            <a:r>
              <a:rPr lang="ru-RU" dirty="0"/>
              <a:t>СН2 – СН2 </a:t>
            </a:r>
            <a:r>
              <a:rPr lang="en-US" dirty="0"/>
              <a:t>-</a:t>
            </a:r>
            <a:r>
              <a:rPr lang="ru-RU" dirty="0"/>
              <a:t>)</a:t>
            </a:r>
            <a:r>
              <a:rPr lang="en-US" dirty="0"/>
              <a:t>n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Задача 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857233"/>
            <a:ext cx="8229600" cy="2286016"/>
          </a:xfrm>
        </p:spPr>
        <p:txBody>
          <a:bodyPr/>
          <a:lstStyle/>
          <a:p>
            <a:r>
              <a:rPr lang="ru-RU" dirty="0"/>
              <a:t>При окислении ацетальдегида образовалось 40 г 25%раствора уксусной кислоты. Какая масса альдегида окислилась?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5" name="B11-26.avi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000108"/>
            <a:ext cx="5278077" cy="4429156"/>
          </a:xfrm>
        </p:spPr>
      </p:pic>
      <p:pic>
        <p:nvPicPr>
          <p:cNvPr id="6146" name="Picture 2" descr="http://images.tiu.ru/242441_w640_h640_uksu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357430"/>
            <a:ext cx="5608577" cy="4110036"/>
          </a:xfrm>
          <a:prstGeom prst="rect">
            <a:avLst/>
          </a:prstGeom>
          <a:noFill/>
        </p:spPr>
      </p:pic>
      <p:pic>
        <p:nvPicPr>
          <p:cNvPr id="6148" name="Picture 4" descr="http://image.made-in-china.com/2f1j00neaTZfhMACVs/Glacial-Acetic-Aci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093242"/>
            <a:ext cx="3665604" cy="35281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67" fill="hold"/>
                                        <p:tgtEl>
                                          <p:spTgt spid="1873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73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7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73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39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Проверь свои знания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r>
              <a:rPr lang="ru-RU" sz="2800"/>
              <a:t>Написать реакцию «серебряного зеркала» для уксусного альдегида и определить молекулярную массу  продукта реакции.</a:t>
            </a:r>
          </a:p>
          <a:p>
            <a:r>
              <a:rPr lang="ru-RU" sz="2800"/>
              <a:t>Задача. Сколько граммов этилового эфира уксусной кислоты можно получить из 15 г уксусной кислоты и 20г этанола если массовая доля полученного эфира составляет 75% Ответ.16,5 г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15318" cy="78579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Дополнительные задания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928670"/>
            <a:ext cx="8643998" cy="4525963"/>
          </a:xfrm>
        </p:spPr>
        <p:txBody>
          <a:bodyPr/>
          <a:lstStyle/>
          <a:p>
            <a:r>
              <a:rPr lang="ru-RU" sz="2800" dirty="0"/>
              <a:t>Окислили 2 моль этанола, а образовавшийся </a:t>
            </a:r>
            <a:r>
              <a:rPr lang="ru-RU" sz="2800" dirty="0" err="1"/>
              <a:t>этаналь</a:t>
            </a:r>
            <a:r>
              <a:rPr lang="ru-RU" sz="2800" dirty="0"/>
              <a:t> растворили в 200 г воды. Вычислите содержание </a:t>
            </a:r>
            <a:r>
              <a:rPr lang="ru-RU" sz="2800" dirty="0" err="1"/>
              <a:t>этаналя</a:t>
            </a:r>
            <a:r>
              <a:rPr lang="ru-RU" sz="2800" dirty="0"/>
              <a:t> в растворе в процентах. </a:t>
            </a:r>
          </a:p>
          <a:p>
            <a:r>
              <a:rPr lang="ru-RU" sz="2800" dirty="0"/>
              <a:t>Составьте уравнение реакции окисления </a:t>
            </a:r>
            <a:r>
              <a:rPr lang="ru-RU" sz="2800" dirty="0" err="1"/>
              <a:t>пропионового</a:t>
            </a:r>
            <a:r>
              <a:rPr lang="ru-RU" sz="2800" dirty="0"/>
              <a:t> альдегида </a:t>
            </a:r>
            <a:r>
              <a:rPr lang="ru-RU" sz="2800" dirty="0" err="1"/>
              <a:t>гидроксидом</a:t>
            </a:r>
            <a:r>
              <a:rPr lang="ru-RU" sz="2800" dirty="0"/>
              <a:t> меди (//). В ответе укажите молярную массу образующегося органического вещества.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Домашнее задание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1"/>
            <a:ext cx="8572560" cy="3143272"/>
          </a:xfrm>
        </p:spPr>
        <p:txBody>
          <a:bodyPr/>
          <a:lstStyle/>
          <a:p>
            <a:r>
              <a:rPr lang="ru-RU" dirty="0"/>
              <a:t>Выучить теоретический материал альдегиды и кетоны.</a:t>
            </a:r>
          </a:p>
          <a:p>
            <a:r>
              <a:rPr lang="ru-RU" dirty="0"/>
              <a:t>Перечислить области применения важнейших альдегидов и кетонов</a:t>
            </a:r>
            <a:r>
              <a:rPr lang="ru-RU" dirty="0" smtClean="0"/>
              <a:t>. На </a:t>
            </a:r>
            <a:r>
              <a:rPr lang="ru-RU" dirty="0"/>
              <a:t>каких свойствах основано их использование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Роль Д.М. Менделеева в развитии нефтяной промышленности в России</a:t>
            </a:r>
          </a:p>
        </p:txBody>
      </p:sp>
      <p:pic>
        <p:nvPicPr>
          <p:cNvPr id="1904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1428736"/>
            <a:ext cx="7572428" cy="519748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78579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Литература и ЦОР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572560" cy="47894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/>
              <a:t>Габриелян, О.С. Химия. 10 класс. Профильный уровень: метод. пособие. - М.: Дрофа, 2008.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/>
              <a:t>Габриелян, О.С., Маскаев, Ф.Н., Пономарев, С.Ю., </a:t>
            </a:r>
            <a:r>
              <a:rPr lang="ru-RU" sz="2400" dirty="0" err="1"/>
              <a:t>Теренин</a:t>
            </a:r>
            <a:r>
              <a:rPr lang="ru-RU" sz="2400" dirty="0"/>
              <a:t>, В.И. Химия. 10 класс: учеб. для </a:t>
            </a:r>
            <a:r>
              <a:rPr lang="ru-RU" sz="2400" dirty="0" err="1"/>
              <a:t>общеобразоват</a:t>
            </a:r>
            <a:r>
              <a:rPr lang="ru-RU" sz="2400" dirty="0"/>
              <a:t>. учреждений. – М.: Дрофа, 2006.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/>
              <a:t>Габриелян, О.С., Остроумов И.Г. Настольная книга учителя. Химия. 10 класс. – М.: Дрофа, 2004.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/>
              <a:t>Артеменко, А.И. Органическая химия: Номенклатура. Изомерия. Электронные эффекты. – М.: Дрофа, 2006.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dirty="0"/>
              <a:t>Компакт-диск «Химия в школе. Электронные уроки и тесты. Кислородсодержащие соединения». ЗАО «</a:t>
            </a:r>
            <a:r>
              <a:rPr lang="ru-RU" sz="2400" dirty="0" err="1"/>
              <a:t>Просвещение-Медиа</a:t>
            </a:r>
            <a:r>
              <a:rPr lang="ru-RU" sz="2400" dirty="0"/>
              <a:t>»,2005г</a:t>
            </a:r>
            <a:r>
              <a:rPr lang="en-US" sz="2400" dirty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Цели и задачи </a:t>
            </a:r>
            <a:r>
              <a:rPr lang="ru-RU" sz="4000" dirty="0" smtClean="0">
                <a:solidFill>
                  <a:schemeClr val="bg1"/>
                </a:solidFill>
              </a:rPr>
              <a:t>: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r>
              <a:rPr lang="ru-RU" sz="2800" dirty="0"/>
              <a:t>Закрепить и углубить знания </a:t>
            </a:r>
            <a:r>
              <a:rPr lang="ru-RU" sz="2800" dirty="0" smtClean="0"/>
              <a:t>по органической химии</a:t>
            </a:r>
            <a:r>
              <a:rPr lang="ru-RU" sz="2800" dirty="0"/>
              <a:t>, </a:t>
            </a:r>
            <a:r>
              <a:rPr lang="ru-RU" sz="2800" dirty="0" smtClean="0"/>
              <a:t>научиться правильно </a:t>
            </a:r>
            <a:r>
              <a:rPr lang="ru-RU" sz="2800" dirty="0"/>
              <a:t>и практически эффективно решать задачи.</a:t>
            </a:r>
          </a:p>
          <a:p>
            <a:r>
              <a:rPr lang="ru-RU" sz="2800" dirty="0" smtClean="0"/>
              <a:t>Формирование представлений </a:t>
            </a:r>
            <a:r>
              <a:rPr lang="ru-RU" sz="2800" dirty="0"/>
              <a:t>о физических и химических </a:t>
            </a:r>
            <a:r>
              <a:rPr lang="ru-RU" sz="2800" dirty="0" smtClean="0"/>
              <a:t>свойствах органических веществ.</a:t>
            </a:r>
          </a:p>
          <a:p>
            <a:r>
              <a:rPr lang="ru-RU" sz="2800" dirty="0" smtClean="0"/>
              <a:t>Развивать интерес к химии по средствам использования ИКТ на уроке.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71802" y="3786190"/>
            <a:ext cx="3786214" cy="28575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500174"/>
            <a:ext cx="4500594" cy="28575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3643338" cy="35719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8229600" cy="143667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Природные источники 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углеводородного </a:t>
            </a:r>
            <a:r>
              <a:rPr lang="ru-RU" sz="3600" dirty="0">
                <a:solidFill>
                  <a:schemeClr val="bg1"/>
                </a:solidFill>
              </a:rPr>
              <a:t>сырья</a:t>
            </a:r>
          </a:p>
        </p:txBody>
      </p:sp>
      <p:pic>
        <p:nvPicPr>
          <p:cNvPr id="162819" name="Picture 3" descr="добыча угля открытым способом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>
          <a:xfrm>
            <a:off x="571472" y="1643050"/>
            <a:ext cx="3357586" cy="3306262"/>
          </a:xfrm>
          <a:noFill/>
          <a:ln/>
        </p:spPr>
      </p:pic>
      <p:pic>
        <p:nvPicPr>
          <p:cNvPr id="162820" name="Picture 4" descr="нефтяные вышки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>
          <a:xfrm>
            <a:off x="4429124" y="1643050"/>
            <a:ext cx="4234008" cy="2571768"/>
          </a:xfrm>
          <a:noFill/>
          <a:ln/>
        </p:spPr>
      </p:pic>
      <p:pic>
        <p:nvPicPr>
          <p:cNvPr id="162821" name="Picture 5" descr="нефтяные вышки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>
          <a:xfrm>
            <a:off x="3214678" y="4000504"/>
            <a:ext cx="3500462" cy="2495570"/>
          </a:xfrm>
          <a:noFill/>
          <a:ln/>
        </p:spPr>
      </p:pic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3059113" y="3213100"/>
            <a:ext cx="12509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Line 2"/>
          <p:cNvSpPr>
            <a:spLocks noChangeShapeType="1"/>
          </p:cNvSpPr>
          <p:nvPr/>
        </p:nvSpPr>
        <p:spPr bwMode="auto">
          <a:xfrm flipH="1">
            <a:off x="4929190" y="3143248"/>
            <a:ext cx="1587" cy="4286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1670" y="3286124"/>
            <a:ext cx="1652587" cy="1196975"/>
            <a:chOff x="1366" y="1879"/>
            <a:chExt cx="1041" cy="754"/>
          </a:xfrm>
        </p:grpSpPr>
        <p:sp>
          <p:nvSpPr>
            <p:cNvPr id="163845" name="Rectangle 5"/>
            <p:cNvSpPr>
              <a:spLocks noChangeArrowheads="1"/>
            </p:cNvSpPr>
            <p:nvPr/>
          </p:nvSpPr>
          <p:spPr bwMode="auto">
            <a:xfrm>
              <a:off x="1383" y="1933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846" name="Text Box 6"/>
            <p:cNvSpPr txBox="1">
              <a:spLocks noChangeArrowheads="1"/>
            </p:cNvSpPr>
            <p:nvPr/>
          </p:nvSpPr>
          <p:spPr bwMode="auto">
            <a:xfrm>
              <a:off x="1728" y="187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О</a:t>
              </a:r>
            </a:p>
          </p:txBody>
        </p:sp>
        <p:sp>
          <p:nvSpPr>
            <p:cNvPr id="163847" name="Line 7"/>
            <p:cNvSpPr>
              <a:spLocks noChangeShapeType="1"/>
            </p:cNvSpPr>
            <p:nvPr/>
          </p:nvSpPr>
          <p:spPr bwMode="auto">
            <a:xfrm>
              <a:off x="1909" y="2097"/>
              <a:ext cx="91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48" name="Text Box 8"/>
            <p:cNvSpPr txBox="1">
              <a:spLocks noChangeArrowheads="1"/>
            </p:cNvSpPr>
            <p:nvPr/>
          </p:nvSpPr>
          <p:spPr bwMode="auto">
            <a:xfrm>
              <a:off x="1909" y="2215"/>
              <a:ext cx="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СН</a:t>
              </a:r>
              <a:r>
                <a:rPr lang="ru-RU" sz="2400" b="1" baseline="-25000">
                  <a:latin typeface="Arial" charset="0"/>
                </a:rPr>
                <a:t>2</a:t>
              </a:r>
              <a:endParaRPr lang="ru-RU" sz="2400" b="1">
                <a:latin typeface="Arial" charset="0"/>
              </a:endParaRPr>
            </a:p>
          </p:txBody>
        </p:sp>
        <p:sp>
          <p:nvSpPr>
            <p:cNvPr id="163849" name="Line 9"/>
            <p:cNvSpPr>
              <a:spLocks noChangeShapeType="1"/>
            </p:cNvSpPr>
            <p:nvPr/>
          </p:nvSpPr>
          <p:spPr bwMode="auto">
            <a:xfrm flipH="1">
              <a:off x="1728" y="2097"/>
              <a:ext cx="91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50" name="Text Box 10"/>
            <p:cNvSpPr txBox="1">
              <a:spLocks noChangeArrowheads="1"/>
            </p:cNvSpPr>
            <p:nvPr/>
          </p:nvSpPr>
          <p:spPr bwMode="auto">
            <a:xfrm>
              <a:off x="1366" y="2224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Arial" charset="0"/>
                </a:rPr>
                <a:t>Н</a:t>
              </a:r>
              <a:r>
                <a:rPr lang="ru-RU" sz="2400" b="1" baseline="-25000">
                  <a:latin typeface="Arial" charset="0"/>
                </a:rPr>
                <a:t>2</a:t>
              </a:r>
              <a:r>
                <a:rPr lang="ru-RU" sz="2400" b="1">
                  <a:latin typeface="Arial" charset="0"/>
                </a:rPr>
                <a:t>С</a:t>
              </a:r>
            </a:p>
          </p:txBody>
        </p:sp>
        <p:sp>
          <p:nvSpPr>
            <p:cNvPr id="163851" name="Line 11"/>
            <p:cNvSpPr>
              <a:spLocks noChangeShapeType="1"/>
            </p:cNvSpPr>
            <p:nvPr/>
          </p:nvSpPr>
          <p:spPr bwMode="auto">
            <a:xfrm>
              <a:off x="1773" y="236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52" name="Text Box 12"/>
            <p:cNvSpPr txBox="1">
              <a:spLocks noChangeArrowheads="1"/>
            </p:cNvSpPr>
            <p:nvPr/>
          </p:nvSpPr>
          <p:spPr bwMode="auto">
            <a:xfrm>
              <a:off x="1427" y="2441"/>
              <a:ext cx="9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Оксид этилена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85720" y="2786058"/>
            <a:ext cx="1728787" cy="1082675"/>
            <a:chOff x="1429" y="1026"/>
            <a:chExt cx="1089" cy="682"/>
          </a:xfrm>
        </p:grpSpPr>
        <p:sp>
          <p:nvSpPr>
            <p:cNvPr id="163854" name="Rectangle 14"/>
            <p:cNvSpPr>
              <a:spLocks noChangeArrowheads="1"/>
            </p:cNvSpPr>
            <p:nvPr/>
          </p:nvSpPr>
          <p:spPr bwMode="auto">
            <a:xfrm>
              <a:off x="1474" y="1026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610" y="1054"/>
              <a:ext cx="739" cy="502"/>
              <a:chOff x="3152" y="1937"/>
              <a:chExt cx="739" cy="502"/>
            </a:xfrm>
          </p:grpSpPr>
          <p:sp>
            <p:nvSpPr>
              <p:cNvPr id="163856" name="Oval 16"/>
              <p:cNvSpPr>
                <a:spLocks noChangeArrowheads="1"/>
              </p:cNvSpPr>
              <p:nvPr/>
            </p:nvSpPr>
            <p:spPr bwMode="auto">
              <a:xfrm>
                <a:off x="3152" y="2094"/>
                <a:ext cx="77" cy="77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57" name="Oval 17"/>
              <p:cNvSpPr>
                <a:spLocks noChangeArrowheads="1"/>
              </p:cNvSpPr>
              <p:nvPr/>
            </p:nvSpPr>
            <p:spPr bwMode="auto">
              <a:xfrm>
                <a:off x="3210" y="2132"/>
                <a:ext cx="102" cy="103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58" name="Oval 18"/>
              <p:cNvSpPr>
                <a:spLocks noChangeArrowheads="1"/>
              </p:cNvSpPr>
              <p:nvPr/>
            </p:nvSpPr>
            <p:spPr bwMode="auto">
              <a:xfrm>
                <a:off x="3499" y="2132"/>
                <a:ext cx="102" cy="103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59" name="Oval 19"/>
              <p:cNvSpPr>
                <a:spLocks noChangeArrowheads="1"/>
              </p:cNvSpPr>
              <p:nvPr/>
            </p:nvSpPr>
            <p:spPr bwMode="auto">
              <a:xfrm>
                <a:off x="3152" y="2001"/>
                <a:ext cx="76" cy="77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60" name="Oval 20"/>
              <p:cNvSpPr>
                <a:spLocks noChangeArrowheads="1"/>
              </p:cNvSpPr>
              <p:nvPr/>
            </p:nvSpPr>
            <p:spPr bwMode="auto">
              <a:xfrm>
                <a:off x="3169" y="2363"/>
                <a:ext cx="76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61" name="Oval 21"/>
              <p:cNvSpPr>
                <a:spLocks noChangeArrowheads="1"/>
              </p:cNvSpPr>
              <p:nvPr/>
            </p:nvSpPr>
            <p:spPr bwMode="auto">
              <a:xfrm>
                <a:off x="3564" y="1937"/>
                <a:ext cx="76" cy="7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62" name="Line 22"/>
              <p:cNvSpPr>
                <a:spLocks noChangeShapeType="1"/>
              </p:cNvSpPr>
              <p:nvPr/>
            </p:nvSpPr>
            <p:spPr bwMode="auto">
              <a:xfrm>
                <a:off x="3317" y="2184"/>
                <a:ext cx="17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3" name="Line 23"/>
              <p:cNvSpPr>
                <a:spLocks noChangeShapeType="1"/>
              </p:cNvSpPr>
              <p:nvPr/>
            </p:nvSpPr>
            <p:spPr bwMode="auto">
              <a:xfrm>
                <a:off x="3578" y="2224"/>
                <a:ext cx="65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4" name="Line 24"/>
              <p:cNvSpPr>
                <a:spLocks noChangeShapeType="1"/>
              </p:cNvSpPr>
              <p:nvPr/>
            </p:nvSpPr>
            <p:spPr bwMode="auto">
              <a:xfrm flipH="1">
                <a:off x="3217" y="2229"/>
                <a:ext cx="19" cy="1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5" name="Line 25"/>
              <p:cNvSpPr>
                <a:spLocks noChangeShapeType="1"/>
              </p:cNvSpPr>
              <p:nvPr/>
            </p:nvSpPr>
            <p:spPr bwMode="auto">
              <a:xfrm>
                <a:off x="3204" y="2072"/>
                <a:ext cx="29" cy="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6" name="Line 26"/>
              <p:cNvSpPr>
                <a:spLocks noChangeShapeType="1"/>
              </p:cNvSpPr>
              <p:nvPr/>
            </p:nvSpPr>
            <p:spPr bwMode="auto">
              <a:xfrm flipH="1">
                <a:off x="3586" y="2015"/>
                <a:ext cx="19" cy="1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7" name="Line 27"/>
              <p:cNvSpPr>
                <a:spLocks noChangeShapeType="1"/>
              </p:cNvSpPr>
              <p:nvPr/>
            </p:nvSpPr>
            <p:spPr bwMode="auto">
              <a:xfrm flipH="1">
                <a:off x="3557" y="2004"/>
                <a:ext cx="19" cy="1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68" name="Oval 28"/>
              <p:cNvSpPr>
                <a:spLocks noChangeArrowheads="1"/>
              </p:cNvSpPr>
              <p:nvPr/>
            </p:nvSpPr>
            <p:spPr bwMode="auto">
              <a:xfrm>
                <a:off x="3625" y="2330"/>
                <a:ext cx="76" cy="7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69" name="Line 29"/>
              <p:cNvSpPr>
                <a:spLocks noChangeShapeType="1"/>
              </p:cNvSpPr>
              <p:nvPr/>
            </p:nvSpPr>
            <p:spPr bwMode="auto">
              <a:xfrm>
                <a:off x="3701" y="2368"/>
                <a:ext cx="1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70" name="Oval 30"/>
              <p:cNvSpPr>
                <a:spLocks noChangeArrowheads="1"/>
              </p:cNvSpPr>
              <p:nvPr/>
            </p:nvSpPr>
            <p:spPr bwMode="auto">
              <a:xfrm>
                <a:off x="3815" y="2330"/>
                <a:ext cx="76" cy="77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3871" name="Text Box 31"/>
            <p:cNvSpPr txBox="1">
              <a:spLocks noChangeArrowheads="1"/>
            </p:cNvSpPr>
            <p:nvPr/>
          </p:nvSpPr>
          <p:spPr bwMode="auto">
            <a:xfrm>
              <a:off x="1429" y="1516"/>
              <a:ext cx="10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Уксусная кислота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357290" y="928670"/>
            <a:ext cx="1512888" cy="1096963"/>
            <a:chOff x="1474" y="164"/>
            <a:chExt cx="953" cy="691"/>
          </a:xfrm>
        </p:grpSpPr>
        <p:sp>
          <p:nvSpPr>
            <p:cNvPr id="163873" name="Rectangle 33"/>
            <p:cNvSpPr>
              <a:spLocks noChangeArrowheads="1"/>
            </p:cNvSpPr>
            <p:nvPr/>
          </p:nvSpPr>
          <p:spPr bwMode="auto">
            <a:xfrm>
              <a:off x="1474" y="164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655" y="201"/>
              <a:ext cx="578" cy="490"/>
              <a:chOff x="1304" y="2600"/>
              <a:chExt cx="765" cy="649"/>
            </a:xfrm>
          </p:grpSpPr>
          <p:sp>
            <p:nvSpPr>
              <p:cNvPr id="163875" name="Oval 35"/>
              <p:cNvSpPr>
                <a:spLocks noChangeArrowheads="1"/>
              </p:cNvSpPr>
              <p:nvPr/>
            </p:nvSpPr>
            <p:spPr bwMode="auto">
              <a:xfrm>
                <a:off x="1328" y="2790"/>
                <a:ext cx="105" cy="10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76" name="Oval 36"/>
              <p:cNvSpPr>
                <a:spLocks noChangeArrowheads="1"/>
              </p:cNvSpPr>
              <p:nvPr/>
            </p:nvSpPr>
            <p:spPr bwMode="auto">
              <a:xfrm>
                <a:off x="1403" y="2832"/>
                <a:ext cx="139" cy="139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77" name="Oval 37"/>
              <p:cNvSpPr>
                <a:spLocks noChangeArrowheads="1"/>
              </p:cNvSpPr>
              <p:nvPr/>
            </p:nvSpPr>
            <p:spPr bwMode="auto">
              <a:xfrm>
                <a:off x="1796" y="2832"/>
                <a:ext cx="139" cy="139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78" name="Oval 38"/>
              <p:cNvSpPr>
                <a:spLocks noChangeArrowheads="1"/>
              </p:cNvSpPr>
              <p:nvPr/>
            </p:nvSpPr>
            <p:spPr bwMode="auto">
              <a:xfrm>
                <a:off x="1304" y="2606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79" name="Oval 39"/>
              <p:cNvSpPr>
                <a:spLocks noChangeArrowheads="1"/>
              </p:cNvSpPr>
              <p:nvPr/>
            </p:nvSpPr>
            <p:spPr bwMode="auto">
              <a:xfrm>
                <a:off x="1347" y="3145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80" name="Oval 40"/>
              <p:cNvSpPr>
                <a:spLocks noChangeArrowheads="1"/>
              </p:cNvSpPr>
              <p:nvPr/>
            </p:nvSpPr>
            <p:spPr bwMode="auto">
              <a:xfrm>
                <a:off x="1927" y="2600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81" name="Line 41"/>
              <p:cNvSpPr>
                <a:spLocks noChangeShapeType="1"/>
              </p:cNvSpPr>
              <p:nvPr/>
            </p:nvSpPr>
            <p:spPr bwMode="auto">
              <a:xfrm>
                <a:off x="1548" y="2902"/>
                <a:ext cx="2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82" name="Line 42"/>
              <p:cNvSpPr>
                <a:spLocks noChangeShapeType="1"/>
              </p:cNvSpPr>
              <p:nvPr/>
            </p:nvSpPr>
            <p:spPr bwMode="auto">
              <a:xfrm>
                <a:off x="1904" y="2957"/>
                <a:ext cx="88" cy="15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83" name="Line 43"/>
              <p:cNvSpPr>
                <a:spLocks noChangeShapeType="1"/>
              </p:cNvSpPr>
              <p:nvPr/>
            </p:nvSpPr>
            <p:spPr bwMode="auto">
              <a:xfrm flipH="1">
                <a:off x="1412" y="2964"/>
                <a:ext cx="26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84" name="Line 44"/>
              <p:cNvSpPr>
                <a:spLocks noChangeShapeType="1"/>
              </p:cNvSpPr>
              <p:nvPr/>
            </p:nvSpPr>
            <p:spPr bwMode="auto">
              <a:xfrm>
                <a:off x="1376" y="2704"/>
                <a:ext cx="58" cy="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85" name="Line 45"/>
              <p:cNvSpPr>
                <a:spLocks noChangeShapeType="1"/>
              </p:cNvSpPr>
              <p:nvPr/>
            </p:nvSpPr>
            <p:spPr bwMode="auto">
              <a:xfrm flipH="1">
                <a:off x="1903" y="2704"/>
                <a:ext cx="7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86" name="Oval 46"/>
              <p:cNvSpPr>
                <a:spLocks noChangeArrowheads="1"/>
              </p:cNvSpPr>
              <p:nvPr/>
            </p:nvSpPr>
            <p:spPr bwMode="auto">
              <a:xfrm>
                <a:off x="1965" y="3103"/>
                <a:ext cx="104" cy="10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87" name="Line 47"/>
              <p:cNvSpPr>
                <a:spLocks noChangeShapeType="1"/>
              </p:cNvSpPr>
              <p:nvPr/>
            </p:nvSpPr>
            <p:spPr bwMode="auto">
              <a:xfrm flipH="1">
                <a:off x="1875" y="2690"/>
                <a:ext cx="70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888" name="Text Box 48"/>
            <p:cNvSpPr txBox="1">
              <a:spLocks noChangeArrowheads="1"/>
            </p:cNvSpPr>
            <p:nvPr/>
          </p:nvSpPr>
          <p:spPr bwMode="auto">
            <a:xfrm>
              <a:off x="1520" y="663"/>
              <a:ext cx="8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Ацетальдегид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357554" y="785794"/>
            <a:ext cx="1512888" cy="1096962"/>
            <a:chOff x="2699" y="164"/>
            <a:chExt cx="953" cy="691"/>
          </a:xfrm>
        </p:grpSpPr>
        <p:sp>
          <p:nvSpPr>
            <p:cNvPr id="163890" name="Rectangle 50"/>
            <p:cNvSpPr>
              <a:spLocks noChangeArrowheads="1"/>
            </p:cNvSpPr>
            <p:nvPr/>
          </p:nvSpPr>
          <p:spPr bwMode="auto">
            <a:xfrm>
              <a:off x="2699" y="164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2789" y="183"/>
              <a:ext cx="725" cy="509"/>
              <a:chOff x="1973" y="255"/>
              <a:chExt cx="725" cy="509"/>
            </a:xfrm>
          </p:grpSpPr>
          <p:sp>
            <p:nvSpPr>
              <p:cNvPr id="163892" name="Oval 52"/>
              <p:cNvSpPr>
                <a:spLocks noChangeArrowheads="1"/>
              </p:cNvSpPr>
              <p:nvPr/>
            </p:nvSpPr>
            <p:spPr bwMode="auto">
              <a:xfrm>
                <a:off x="2623" y="347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3" name="Oval 53"/>
              <p:cNvSpPr>
                <a:spLocks noChangeArrowheads="1"/>
              </p:cNvSpPr>
              <p:nvPr/>
            </p:nvSpPr>
            <p:spPr bwMode="auto">
              <a:xfrm>
                <a:off x="1973" y="301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4" name="Oval 54"/>
              <p:cNvSpPr>
                <a:spLocks noChangeArrowheads="1"/>
              </p:cNvSpPr>
              <p:nvPr/>
            </p:nvSpPr>
            <p:spPr bwMode="auto">
              <a:xfrm>
                <a:off x="2091" y="603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5" name="Oval 55"/>
              <p:cNvSpPr>
                <a:spLocks noChangeArrowheads="1"/>
              </p:cNvSpPr>
              <p:nvPr/>
            </p:nvSpPr>
            <p:spPr bwMode="auto">
              <a:xfrm>
                <a:off x="2570" y="689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6" name="Oval 56"/>
              <p:cNvSpPr>
                <a:spLocks noChangeArrowheads="1"/>
              </p:cNvSpPr>
              <p:nvPr/>
            </p:nvSpPr>
            <p:spPr bwMode="auto">
              <a:xfrm>
                <a:off x="2265" y="646"/>
                <a:ext cx="76" cy="7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7" name="Oval 57"/>
              <p:cNvSpPr>
                <a:spLocks noChangeArrowheads="1"/>
              </p:cNvSpPr>
              <p:nvPr/>
            </p:nvSpPr>
            <p:spPr bwMode="auto">
              <a:xfrm>
                <a:off x="2472" y="301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8" name="Oval 58"/>
              <p:cNvSpPr>
                <a:spLocks noChangeArrowheads="1"/>
              </p:cNvSpPr>
              <p:nvPr/>
            </p:nvSpPr>
            <p:spPr bwMode="auto">
              <a:xfrm>
                <a:off x="2209" y="459"/>
                <a:ext cx="100" cy="101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899" name="Oval 59"/>
              <p:cNvSpPr>
                <a:spLocks noChangeArrowheads="1"/>
              </p:cNvSpPr>
              <p:nvPr/>
            </p:nvSpPr>
            <p:spPr bwMode="auto">
              <a:xfrm>
                <a:off x="2489" y="459"/>
                <a:ext cx="100" cy="101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00" name="Oval 60"/>
              <p:cNvSpPr>
                <a:spLocks noChangeArrowheads="1"/>
              </p:cNvSpPr>
              <p:nvPr/>
            </p:nvSpPr>
            <p:spPr bwMode="auto">
              <a:xfrm>
                <a:off x="2150" y="255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01" name="Line 61"/>
              <p:cNvSpPr>
                <a:spLocks noChangeShapeType="1"/>
              </p:cNvSpPr>
              <p:nvPr/>
            </p:nvSpPr>
            <p:spPr bwMode="auto">
              <a:xfrm>
                <a:off x="2314" y="511"/>
                <a:ext cx="1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2" name="Line 62"/>
              <p:cNvSpPr>
                <a:spLocks noChangeShapeType="1"/>
              </p:cNvSpPr>
              <p:nvPr/>
            </p:nvSpPr>
            <p:spPr bwMode="auto">
              <a:xfrm>
                <a:off x="2199" y="329"/>
                <a:ext cx="43" cy="1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3" name="Line 63"/>
              <p:cNvSpPr>
                <a:spLocks noChangeShapeType="1"/>
              </p:cNvSpPr>
              <p:nvPr/>
            </p:nvSpPr>
            <p:spPr bwMode="auto">
              <a:xfrm rot="-874248">
                <a:off x="2281" y="561"/>
                <a:ext cx="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4" name="Line 64"/>
              <p:cNvSpPr>
                <a:spLocks noChangeShapeType="1"/>
              </p:cNvSpPr>
              <p:nvPr/>
            </p:nvSpPr>
            <p:spPr bwMode="auto">
              <a:xfrm flipH="1">
                <a:off x="2570" y="413"/>
                <a:ext cx="66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5" name="Line 65"/>
              <p:cNvSpPr>
                <a:spLocks noChangeShapeType="1"/>
              </p:cNvSpPr>
              <p:nvPr/>
            </p:nvSpPr>
            <p:spPr bwMode="auto">
              <a:xfrm flipH="1">
                <a:off x="2156" y="544"/>
                <a:ext cx="66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6" name="Line 66"/>
              <p:cNvSpPr>
                <a:spLocks noChangeShapeType="1"/>
              </p:cNvSpPr>
              <p:nvPr/>
            </p:nvSpPr>
            <p:spPr bwMode="auto">
              <a:xfrm rot="-874248">
                <a:off x="2521" y="374"/>
                <a:ext cx="3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7" name="Line 67"/>
              <p:cNvSpPr>
                <a:spLocks noChangeShapeType="1"/>
              </p:cNvSpPr>
              <p:nvPr/>
            </p:nvSpPr>
            <p:spPr bwMode="auto">
              <a:xfrm>
                <a:off x="2559" y="558"/>
                <a:ext cx="43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8" name="Line 68"/>
              <p:cNvSpPr>
                <a:spLocks noChangeShapeType="1"/>
              </p:cNvSpPr>
              <p:nvPr/>
            </p:nvSpPr>
            <p:spPr bwMode="auto">
              <a:xfrm flipV="1">
                <a:off x="2045" y="295"/>
                <a:ext cx="9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909" name="Text Box 69"/>
            <p:cNvSpPr txBox="1">
              <a:spLocks noChangeArrowheads="1"/>
            </p:cNvSpPr>
            <p:nvPr/>
          </p:nvSpPr>
          <p:spPr bwMode="auto">
            <a:xfrm>
              <a:off x="2925" y="663"/>
              <a:ext cx="5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Этанол</a:t>
              </a:r>
            </a:p>
          </p:txBody>
        </p:sp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5357818" y="857232"/>
            <a:ext cx="1512887" cy="1089025"/>
            <a:chOff x="3969" y="164"/>
            <a:chExt cx="970" cy="705"/>
          </a:xfrm>
        </p:grpSpPr>
        <p:sp>
          <p:nvSpPr>
            <p:cNvPr id="163911" name="Rectangle 71"/>
            <p:cNvSpPr>
              <a:spLocks noChangeArrowheads="1"/>
            </p:cNvSpPr>
            <p:nvPr/>
          </p:nvSpPr>
          <p:spPr bwMode="auto">
            <a:xfrm>
              <a:off x="3969" y="164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" name="Group 72"/>
            <p:cNvGrpSpPr>
              <a:grpSpLocks/>
            </p:cNvGrpSpPr>
            <p:nvPr/>
          </p:nvGrpSpPr>
          <p:grpSpPr bwMode="auto">
            <a:xfrm>
              <a:off x="4015" y="173"/>
              <a:ext cx="867" cy="567"/>
              <a:chOff x="2562" y="1797"/>
              <a:chExt cx="867" cy="567"/>
            </a:xfrm>
          </p:grpSpPr>
          <p:sp>
            <p:nvSpPr>
              <p:cNvPr id="163913" name="Oval 73"/>
              <p:cNvSpPr>
                <a:spLocks noChangeArrowheads="1"/>
              </p:cNvSpPr>
              <p:nvPr/>
            </p:nvSpPr>
            <p:spPr bwMode="auto">
              <a:xfrm>
                <a:off x="3365" y="2068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14" name="Oval 74"/>
              <p:cNvSpPr>
                <a:spLocks noChangeArrowheads="1"/>
              </p:cNvSpPr>
              <p:nvPr/>
            </p:nvSpPr>
            <p:spPr bwMode="auto">
              <a:xfrm>
                <a:off x="2901" y="2285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15" name="Oval 75"/>
              <p:cNvSpPr>
                <a:spLocks noChangeArrowheads="1"/>
              </p:cNvSpPr>
              <p:nvPr/>
            </p:nvSpPr>
            <p:spPr bwMode="auto">
              <a:xfrm>
                <a:off x="3342" y="2300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16" name="Oval 76"/>
              <p:cNvSpPr>
                <a:spLocks noChangeArrowheads="1"/>
              </p:cNvSpPr>
              <p:nvPr/>
            </p:nvSpPr>
            <p:spPr bwMode="auto">
              <a:xfrm>
                <a:off x="3002" y="2164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17" name="Oval 77"/>
              <p:cNvSpPr>
                <a:spLocks noChangeArrowheads="1"/>
              </p:cNvSpPr>
              <p:nvPr/>
            </p:nvSpPr>
            <p:spPr bwMode="auto">
              <a:xfrm>
                <a:off x="3242" y="2164"/>
                <a:ext cx="85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18" name="Line 78"/>
              <p:cNvSpPr>
                <a:spLocks noChangeShapeType="1"/>
              </p:cNvSpPr>
              <p:nvPr/>
            </p:nvSpPr>
            <p:spPr bwMode="auto">
              <a:xfrm>
                <a:off x="3090" y="2223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19" name="Line 79"/>
              <p:cNvSpPr>
                <a:spLocks noChangeShapeType="1"/>
              </p:cNvSpPr>
              <p:nvPr/>
            </p:nvSpPr>
            <p:spPr bwMode="auto">
              <a:xfrm flipH="1">
                <a:off x="2957" y="2237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0" name="Line 80"/>
              <p:cNvSpPr>
                <a:spLocks noChangeShapeType="1"/>
              </p:cNvSpPr>
              <p:nvPr/>
            </p:nvSpPr>
            <p:spPr bwMode="auto">
              <a:xfrm rot="-1046139">
                <a:off x="3319" y="2239"/>
                <a:ext cx="24" cy="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1" name="Oval 81"/>
              <p:cNvSpPr>
                <a:spLocks noChangeArrowheads="1"/>
              </p:cNvSpPr>
              <p:nvPr/>
            </p:nvSpPr>
            <p:spPr bwMode="auto">
              <a:xfrm>
                <a:off x="3026" y="1842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2" name="Oval 82"/>
              <p:cNvSpPr>
                <a:spLocks noChangeArrowheads="1"/>
              </p:cNvSpPr>
              <p:nvPr/>
            </p:nvSpPr>
            <p:spPr bwMode="auto">
              <a:xfrm>
                <a:off x="2562" y="2061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3" name="Oval 83"/>
              <p:cNvSpPr>
                <a:spLocks noChangeArrowheads="1"/>
              </p:cNvSpPr>
              <p:nvPr/>
            </p:nvSpPr>
            <p:spPr bwMode="auto">
              <a:xfrm>
                <a:off x="2663" y="1940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4" name="Oval 84"/>
              <p:cNvSpPr>
                <a:spLocks noChangeArrowheads="1"/>
              </p:cNvSpPr>
              <p:nvPr/>
            </p:nvSpPr>
            <p:spPr bwMode="auto">
              <a:xfrm>
                <a:off x="2903" y="1940"/>
                <a:ext cx="85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25" name="Line 85"/>
              <p:cNvSpPr>
                <a:spLocks noChangeShapeType="1"/>
              </p:cNvSpPr>
              <p:nvPr/>
            </p:nvSpPr>
            <p:spPr bwMode="auto">
              <a:xfrm flipH="1">
                <a:off x="2618" y="2013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6" name="Line 86"/>
              <p:cNvSpPr>
                <a:spLocks noChangeShapeType="1"/>
              </p:cNvSpPr>
              <p:nvPr/>
            </p:nvSpPr>
            <p:spPr bwMode="auto">
              <a:xfrm flipH="1">
                <a:off x="3318" y="2122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7" name="Line 87"/>
              <p:cNvSpPr>
                <a:spLocks noChangeShapeType="1"/>
              </p:cNvSpPr>
              <p:nvPr/>
            </p:nvSpPr>
            <p:spPr bwMode="auto">
              <a:xfrm flipH="1">
                <a:off x="2980" y="1898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8" name="Line 88"/>
              <p:cNvSpPr>
                <a:spLocks noChangeShapeType="1"/>
              </p:cNvSpPr>
              <p:nvPr/>
            </p:nvSpPr>
            <p:spPr bwMode="auto">
              <a:xfrm>
                <a:off x="3089" y="2193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9" name="Line 89"/>
              <p:cNvSpPr>
                <a:spLocks noChangeShapeType="1"/>
              </p:cNvSpPr>
              <p:nvPr/>
            </p:nvSpPr>
            <p:spPr bwMode="auto">
              <a:xfrm rot="-1046139">
                <a:off x="2988" y="2018"/>
                <a:ext cx="13" cy="1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30" name="Line 90"/>
              <p:cNvSpPr>
                <a:spLocks noChangeShapeType="1"/>
              </p:cNvSpPr>
              <p:nvPr/>
            </p:nvSpPr>
            <p:spPr bwMode="auto">
              <a:xfrm>
                <a:off x="2750" y="1999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31" name="Line 91"/>
              <p:cNvSpPr>
                <a:spLocks noChangeShapeType="1"/>
              </p:cNvSpPr>
              <p:nvPr/>
            </p:nvSpPr>
            <p:spPr bwMode="auto">
              <a:xfrm>
                <a:off x="2751" y="1969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32" name="Oval 92"/>
              <p:cNvSpPr>
                <a:spLocks noChangeArrowheads="1"/>
              </p:cNvSpPr>
              <p:nvPr/>
            </p:nvSpPr>
            <p:spPr bwMode="auto">
              <a:xfrm>
                <a:off x="2573" y="1797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33" name="Line 93"/>
              <p:cNvSpPr>
                <a:spLocks noChangeShapeType="1"/>
              </p:cNvSpPr>
              <p:nvPr/>
            </p:nvSpPr>
            <p:spPr bwMode="auto">
              <a:xfrm rot="-1046139">
                <a:off x="2636" y="1849"/>
                <a:ext cx="27" cy="1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934" name="Text Box 94"/>
            <p:cNvSpPr txBox="1">
              <a:spLocks noChangeArrowheads="1"/>
            </p:cNvSpPr>
            <p:nvPr/>
          </p:nvSpPr>
          <p:spPr bwMode="auto">
            <a:xfrm>
              <a:off x="4032" y="672"/>
              <a:ext cx="907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Бутадиен-1,3</a:t>
              </a:r>
            </a:p>
          </p:txBody>
        </p:sp>
      </p:grpSp>
      <p:grpSp>
        <p:nvGrpSpPr>
          <p:cNvPr id="11" name="Group 95"/>
          <p:cNvGrpSpPr>
            <a:grpSpLocks/>
          </p:cNvGrpSpPr>
          <p:nvPr/>
        </p:nvGrpSpPr>
        <p:grpSpPr bwMode="auto">
          <a:xfrm>
            <a:off x="4143372" y="2071678"/>
            <a:ext cx="1512887" cy="1109662"/>
            <a:chOff x="2699" y="909"/>
            <a:chExt cx="953" cy="699"/>
          </a:xfrm>
        </p:grpSpPr>
        <p:grpSp>
          <p:nvGrpSpPr>
            <p:cNvPr id="12" name="Group 96"/>
            <p:cNvGrpSpPr>
              <a:grpSpLocks/>
            </p:cNvGrpSpPr>
            <p:nvPr/>
          </p:nvGrpSpPr>
          <p:grpSpPr bwMode="auto">
            <a:xfrm>
              <a:off x="2699" y="909"/>
              <a:ext cx="953" cy="681"/>
              <a:chOff x="975" y="1389"/>
              <a:chExt cx="953" cy="681"/>
            </a:xfrm>
          </p:grpSpPr>
          <p:sp>
            <p:nvSpPr>
              <p:cNvPr id="163937" name="Rectangle 97"/>
              <p:cNvSpPr>
                <a:spLocks noChangeArrowheads="1"/>
              </p:cNvSpPr>
              <p:nvPr/>
            </p:nvSpPr>
            <p:spPr bwMode="auto">
              <a:xfrm>
                <a:off x="975" y="1389"/>
                <a:ext cx="953" cy="68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" name="Group 98"/>
              <p:cNvGrpSpPr>
                <a:grpSpLocks/>
              </p:cNvGrpSpPr>
              <p:nvPr/>
            </p:nvGrpSpPr>
            <p:grpSpPr bwMode="auto">
              <a:xfrm>
                <a:off x="1165" y="1543"/>
                <a:ext cx="590" cy="354"/>
                <a:chOff x="3037" y="2523"/>
                <a:chExt cx="528" cy="317"/>
              </a:xfrm>
            </p:grpSpPr>
            <p:sp>
              <p:nvSpPr>
                <p:cNvPr id="163939" name="Oval 99"/>
                <p:cNvSpPr>
                  <a:spLocks noChangeArrowheads="1"/>
                </p:cNvSpPr>
                <p:nvPr/>
              </p:nvSpPr>
              <p:spPr bwMode="auto">
                <a:xfrm>
                  <a:off x="3501" y="2544"/>
                  <a:ext cx="64" cy="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5019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40" name="Oval 100"/>
                <p:cNvSpPr>
                  <a:spLocks noChangeArrowheads="1"/>
                </p:cNvSpPr>
                <p:nvPr/>
              </p:nvSpPr>
              <p:spPr bwMode="auto">
                <a:xfrm>
                  <a:off x="3037" y="2761"/>
                  <a:ext cx="64" cy="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5019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41" name="Oval 101"/>
                <p:cNvSpPr>
                  <a:spLocks noChangeArrowheads="1"/>
                </p:cNvSpPr>
                <p:nvPr/>
              </p:nvSpPr>
              <p:spPr bwMode="auto">
                <a:xfrm>
                  <a:off x="3478" y="2776"/>
                  <a:ext cx="64" cy="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5019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42" name="Oval 102"/>
                <p:cNvSpPr>
                  <a:spLocks noChangeArrowheads="1"/>
                </p:cNvSpPr>
                <p:nvPr/>
              </p:nvSpPr>
              <p:spPr bwMode="auto">
                <a:xfrm>
                  <a:off x="3138" y="2640"/>
                  <a:ext cx="86" cy="8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/>
                    </a:gs>
                    <a:gs pos="100000">
                      <a:schemeClr val="tx1">
                        <a:gamma/>
                        <a:tint val="30196"/>
                        <a:invGamma/>
                      </a:scheme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43" name="Oval 103"/>
                <p:cNvSpPr>
                  <a:spLocks noChangeArrowheads="1"/>
                </p:cNvSpPr>
                <p:nvPr/>
              </p:nvSpPr>
              <p:spPr bwMode="auto">
                <a:xfrm>
                  <a:off x="3378" y="2640"/>
                  <a:ext cx="85" cy="8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tx1"/>
                    </a:gs>
                    <a:gs pos="100000">
                      <a:schemeClr val="tx1">
                        <a:gamma/>
                        <a:tint val="30196"/>
                        <a:invGamma/>
                      </a:scheme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44" name="Line 104"/>
                <p:cNvSpPr>
                  <a:spLocks noChangeShapeType="1"/>
                </p:cNvSpPr>
                <p:nvPr/>
              </p:nvSpPr>
              <p:spPr bwMode="auto">
                <a:xfrm>
                  <a:off x="3224" y="2699"/>
                  <a:ext cx="1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45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093" y="2713"/>
                  <a:ext cx="56" cy="5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46" name="Line 106"/>
                <p:cNvSpPr>
                  <a:spLocks noChangeShapeType="1"/>
                </p:cNvSpPr>
                <p:nvPr/>
              </p:nvSpPr>
              <p:spPr bwMode="auto">
                <a:xfrm rot="-1046139">
                  <a:off x="3455" y="2715"/>
                  <a:ext cx="24" cy="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47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3454" y="2598"/>
                  <a:ext cx="56" cy="5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48" name="Line 108"/>
                <p:cNvSpPr>
                  <a:spLocks noChangeShapeType="1"/>
                </p:cNvSpPr>
                <p:nvPr/>
              </p:nvSpPr>
              <p:spPr bwMode="auto">
                <a:xfrm>
                  <a:off x="3225" y="2667"/>
                  <a:ext cx="15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49" name="Oval 109"/>
                <p:cNvSpPr>
                  <a:spLocks noChangeArrowheads="1"/>
                </p:cNvSpPr>
                <p:nvPr/>
              </p:nvSpPr>
              <p:spPr bwMode="auto">
                <a:xfrm>
                  <a:off x="3061" y="2523"/>
                  <a:ext cx="64" cy="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5019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3950" name="Line 110"/>
                <p:cNvSpPr>
                  <a:spLocks noChangeShapeType="1"/>
                </p:cNvSpPr>
                <p:nvPr/>
              </p:nvSpPr>
              <p:spPr bwMode="auto">
                <a:xfrm rot="-1046139">
                  <a:off x="3122" y="2578"/>
                  <a:ext cx="24" cy="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3951" name="Text Box 111"/>
            <p:cNvSpPr txBox="1">
              <a:spLocks noChangeArrowheads="1"/>
            </p:cNvSpPr>
            <p:nvPr/>
          </p:nvSpPr>
          <p:spPr bwMode="auto">
            <a:xfrm>
              <a:off x="2916" y="1416"/>
              <a:ext cx="5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Этилен</a:t>
              </a:r>
            </a:p>
          </p:txBody>
        </p:sp>
      </p:grpSp>
      <p:grpSp>
        <p:nvGrpSpPr>
          <p:cNvPr id="14" name="Group 112"/>
          <p:cNvGrpSpPr>
            <a:grpSpLocks/>
          </p:cNvGrpSpPr>
          <p:nvPr/>
        </p:nvGrpSpPr>
        <p:grpSpPr bwMode="auto">
          <a:xfrm>
            <a:off x="7272338" y="1357298"/>
            <a:ext cx="1871662" cy="1357312"/>
            <a:chOff x="3742" y="890"/>
            <a:chExt cx="1179" cy="855"/>
          </a:xfrm>
        </p:grpSpPr>
        <p:sp>
          <p:nvSpPr>
            <p:cNvPr id="163953" name="Rectangle 113"/>
            <p:cNvSpPr>
              <a:spLocks noChangeArrowheads="1"/>
            </p:cNvSpPr>
            <p:nvPr/>
          </p:nvSpPr>
          <p:spPr bwMode="auto">
            <a:xfrm>
              <a:off x="3742" y="890"/>
              <a:ext cx="1179" cy="82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3954" name="Picture 114" descr="Безымянный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4050" y="791"/>
              <a:ext cx="551" cy="80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63955" name="Text Box 115"/>
            <p:cNvSpPr txBox="1">
              <a:spLocks noChangeArrowheads="1"/>
            </p:cNvSpPr>
            <p:nvPr/>
          </p:nvSpPr>
          <p:spPr bwMode="auto">
            <a:xfrm>
              <a:off x="3846" y="1437"/>
              <a:ext cx="95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300">
                  <a:latin typeface="Arial" charset="0"/>
                </a:rPr>
                <a:t>Синтетический каучук</a:t>
              </a:r>
            </a:p>
          </p:txBody>
        </p:sp>
      </p:grpSp>
      <p:grpSp>
        <p:nvGrpSpPr>
          <p:cNvPr id="15" name="Group 116"/>
          <p:cNvGrpSpPr>
            <a:grpSpLocks/>
          </p:cNvGrpSpPr>
          <p:nvPr/>
        </p:nvGrpSpPr>
        <p:grpSpPr bwMode="auto">
          <a:xfrm>
            <a:off x="6215074" y="2786058"/>
            <a:ext cx="1439862" cy="1100137"/>
            <a:chOff x="0" y="2341"/>
            <a:chExt cx="953" cy="753"/>
          </a:xfrm>
        </p:grpSpPr>
        <p:sp>
          <p:nvSpPr>
            <p:cNvPr id="163957" name="Rectangle 117"/>
            <p:cNvSpPr>
              <a:spLocks noChangeArrowheads="1"/>
            </p:cNvSpPr>
            <p:nvPr/>
          </p:nvSpPr>
          <p:spPr bwMode="auto">
            <a:xfrm>
              <a:off x="0" y="2341"/>
              <a:ext cx="953" cy="7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" name="Group 118"/>
            <p:cNvGrpSpPr>
              <a:grpSpLocks/>
            </p:cNvGrpSpPr>
            <p:nvPr/>
          </p:nvGrpSpPr>
          <p:grpSpPr bwMode="auto">
            <a:xfrm>
              <a:off x="72" y="2359"/>
              <a:ext cx="787" cy="579"/>
              <a:chOff x="2138" y="2432"/>
              <a:chExt cx="1008" cy="742"/>
            </a:xfrm>
          </p:grpSpPr>
          <p:sp>
            <p:nvSpPr>
              <p:cNvPr id="163959" name="Oval 119"/>
              <p:cNvSpPr>
                <a:spLocks noChangeArrowheads="1"/>
              </p:cNvSpPr>
              <p:nvPr/>
            </p:nvSpPr>
            <p:spPr bwMode="auto">
              <a:xfrm>
                <a:off x="3082" y="2497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0" name="Oval 120"/>
              <p:cNvSpPr>
                <a:spLocks noChangeArrowheads="1"/>
              </p:cNvSpPr>
              <p:nvPr/>
            </p:nvSpPr>
            <p:spPr bwMode="auto">
              <a:xfrm>
                <a:off x="2138" y="2724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163961" name="Oval 121"/>
              <p:cNvSpPr>
                <a:spLocks noChangeArrowheads="1"/>
              </p:cNvSpPr>
              <p:nvPr/>
            </p:nvSpPr>
            <p:spPr bwMode="auto">
              <a:xfrm>
                <a:off x="3059" y="2729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2" name="Oval 122"/>
              <p:cNvSpPr>
                <a:spLocks noChangeArrowheads="1"/>
              </p:cNvSpPr>
              <p:nvPr/>
            </p:nvSpPr>
            <p:spPr bwMode="auto">
              <a:xfrm>
                <a:off x="2754" y="2549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3" name="Oval 123"/>
              <p:cNvSpPr>
                <a:spLocks noChangeArrowheads="1"/>
              </p:cNvSpPr>
              <p:nvPr/>
            </p:nvSpPr>
            <p:spPr bwMode="auto">
              <a:xfrm>
                <a:off x="2959" y="2593"/>
                <a:ext cx="85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4" name="Line 124"/>
              <p:cNvSpPr>
                <a:spLocks noChangeShapeType="1"/>
              </p:cNvSpPr>
              <p:nvPr/>
            </p:nvSpPr>
            <p:spPr bwMode="auto">
              <a:xfrm rot="559499">
                <a:off x="2831" y="2625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5" name="Line 125"/>
              <p:cNvSpPr>
                <a:spLocks noChangeShapeType="1"/>
              </p:cNvSpPr>
              <p:nvPr/>
            </p:nvSpPr>
            <p:spPr bwMode="auto">
              <a:xfrm flipH="1">
                <a:off x="2709" y="2622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6" name="Line 126"/>
              <p:cNvSpPr>
                <a:spLocks noChangeShapeType="1"/>
              </p:cNvSpPr>
              <p:nvPr/>
            </p:nvSpPr>
            <p:spPr bwMode="auto">
              <a:xfrm rot="-1046139">
                <a:off x="3036" y="2668"/>
                <a:ext cx="24" cy="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7" name="Line 127"/>
              <p:cNvSpPr>
                <a:spLocks noChangeShapeType="1"/>
              </p:cNvSpPr>
              <p:nvPr/>
            </p:nvSpPr>
            <p:spPr bwMode="auto">
              <a:xfrm flipH="1">
                <a:off x="3035" y="2551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8" name="Oval 128"/>
              <p:cNvSpPr>
                <a:spLocks noChangeArrowheads="1"/>
              </p:cNvSpPr>
              <p:nvPr/>
            </p:nvSpPr>
            <p:spPr bwMode="auto">
              <a:xfrm>
                <a:off x="2677" y="2432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9" name="Line 129"/>
              <p:cNvSpPr>
                <a:spLocks noChangeShapeType="1"/>
              </p:cNvSpPr>
              <p:nvPr/>
            </p:nvSpPr>
            <p:spPr bwMode="auto">
              <a:xfrm rot="-1046139">
                <a:off x="2738" y="2487"/>
                <a:ext cx="24" cy="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0" name="Line 130"/>
              <p:cNvSpPr>
                <a:spLocks noChangeShapeType="1"/>
              </p:cNvSpPr>
              <p:nvPr/>
            </p:nvSpPr>
            <p:spPr bwMode="auto">
              <a:xfrm rot="559499">
                <a:off x="2837" y="2596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1" name="Oval 131"/>
              <p:cNvSpPr>
                <a:spLocks noChangeArrowheads="1"/>
              </p:cNvSpPr>
              <p:nvPr/>
            </p:nvSpPr>
            <p:spPr bwMode="auto">
              <a:xfrm>
                <a:off x="2637" y="2667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2" name="Oval 132"/>
              <p:cNvSpPr>
                <a:spLocks noChangeArrowheads="1"/>
              </p:cNvSpPr>
              <p:nvPr/>
            </p:nvSpPr>
            <p:spPr bwMode="auto">
              <a:xfrm>
                <a:off x="2279" y="2754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3" name="Oval 133"/>
              <p:cNvSpPr>
                <a:spLocks noChangeArrowheads="1"/>
              </p:cNvSpPr>
              <p:nvPr/>
            </p:nvSpPr>
            <p:spPr bwMode="auto">
              <a:xfrm>
                <a:off x="2426" y="2616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4" name="Oval 134"/>
              <p:cNvSpPr>
                <a:spLocks noChangeArrowheads="1"/>
              </p:cNvSpPr>
              <p:nvPr/>
            </p:nvSpPr>
            <p:spPr bwMode="auto">
              <a:xfrm>
                <a:off x="2736" y="2852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5" name="Oval 135"/>
              <p:cNvSpPr>
                <a:spLocks noChangeArrowheads="1"/>
              </p:cNvSpPr>
              <p:nvPr/>
            </p:nvSpPr>
            <p:spPr bwMode="auto">
              <a:xfrm>
                <a:off x="2371" y="2919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6" name="Oval 136"/>
              <p:cNvSpPr>
                <a:spLocks noChangeArrowheads="1"/>
              </p:cNvSpPr>
              <p:nvPr/>
            </p:nvSpPr>
            <p:spPr bwMode="auto">
              <a:xfrm>
                <a:off x="2578" y="2974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7" name="Line 137"/>
              <p:cNvSpPr>
                <a:spLocks noChangeShapeType="1"/>
              </p:cNvSpPr>
              <p:nvPr/>
            </p:nvSpPr>
            <p:spPr bwMode="auto">
              <a:xfrm rot="559499">
                <a:off x="2508" y="2684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8" name="Line 138"/>
              <p:cNvSpPr>
                <a:spLocks noChangeShapeType="1"/>
              </p:cNvSpPr>
              <p:nvPr/>
            </p:nvSpPr>
            <p:spPr bwMode="auto">
              <a:xfrm rot="18711396">
                <a:off x="2322" y="2712"/>
                <a:ext cx="123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9" name="Line 139"/>
              <p:cNvSpPr>
                <a:spLocks noChangeShapeType="1"/>
              </p:cNvSpPr>
              <p:nvPr/>
            </p:nvSpPr>
            <p:spPr bwMode="auto">
              <a:xfrm rot="18711396">
                <a:off x="2341" y="2735"/>
                <a:ext cx="123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0" name="Line 140"/>
              <p:cNvSpPr>
                <a:spLocks noChangeShapeType="1"/>
              </p:cNvSpPr>
              <p:nvPr/>
            </p:nvSpPr>
            <p:spPr bwMode="auto">
              <a:xfrm rot="3967969" flipV="1">
                <a:off x="2315" y="2875"/>
                <a:ext cx="107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1" name="Line 141"/>
              <p:cNvSpPr>
                <a:spLocks noChangeShapeType="1"/>
              </p:cNvSpPr>
              <p:nvPr/>
            </p:nvSpPr>
            <p:spPr bwMode="auto">
              <a:xfrm rot="453831">
                <a:off x="2456" y="2976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2" name="Line 142"/>
              <p:cNvSpPr>
                <a:spLocks noChangeShapeType="1"/>
              </p:cNvSpPr>
              <p:nvPr/>
            </p:nvSpPr>
            <p:spPr bwMode="auto">
              <a:xfrm rot="453831">
                <a:off x="2446" y="3002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3" name="Line 143"/>
              <p:cNvSpPr>
                <a:spLocks noChangeShapeType="1"/>
              </p:cNvSpPr>
              <p:nvPr/>
            </p:nvSpPr>
            <p:spPr bwMode="auto">
              <a:xfrm rot="21058693" flipV="1">
                <a:off x="2657" y="2931"/>
                <a:ext cx="91" cy="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4" name="Line 144"/>
              <p:cNvSpPr>
                <a:spLocks noChangeShapeType="1"/>
              </p:cNvSpPr>
              <p:nvPr/>
            </p:nvSpPr>
            <p:spPr bwMode="auto">
              <a:xfrm rot="-7285570">
                <a:off x="2675" y="2793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5" name="Line 145"/>
              <p:cNvSpPr>
                <a:spLocks noChangeShapeType="1"/>
              </p:cNvSpPr>
              <p:nvPr/>
            </p:nvSpPr>
            <p:spPr bwMode="auto">
              <a:xfrm rot="-7285570">
                <a:off x="2650" y="2805"/>
                <a:ext cx="131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6" name="Oval 146"/>
              <p:cNvSpPr>
                <a:spLocks noChangeArrowheads="1"/>
              </p:cNvSpPr>
              <p:nvPr/>
            </p:nvSpPr>
            <p:spPr bwMode="auto">
              <a:xfrm>
                <a:off x="2669" y="3109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163987" name="Oval 147"/>
              <p:cNvSpPr>
                <a:spLocks noChangeArrowheads="1"/>
              </p:cNvSpPr>
              <p:nvPr/>
            </p:nvSpPr>
            <p:spPr bwMode="auto">
              <a:xfrm>
                <a:off x="2350" y="2502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163988" name="Oval 148"/>
              <p:cNvSpPr>
                <a:spLocks noChangeArrowheads="1"/>
              </p:cNvSpPr>
              <p:nvPr/>
            </p:nvSpPr>
            <p:spPr bwMode="auto">
              <a:xfrm>
                <a:off x="2274" y="3036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163989" name="Oval 149"/>
              <p:cNvSpPr>
                <a:spLocks noChangeArrowheads="1"/>
              </p:cNvSpPr>
              <p:nvPr/>
            </p:nvSpPr>
            <p:spPr bwMode="auto">
              <a:xfrm>
                <a:off x="2901" y="2902"/>
                <a:ext cx="64" cy="6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163990" name="Line 150"/>
              <p:cNvSpPr>
                <a:spLocks noChangeShapeType="1"/>
              </p:cNvSpPr>
              <p:nvPr/>
            </p:nvSpPr>
            <p:spPr bwMode="auto">
              <a:xfrm rot="-1046139">
                <a:off x="2412" y="2556"/>
                <a:ext cx="24" cy="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1" name="Line 151"/>
              <p:cNvSpPr>
                <a:spLocks noChangeShapeType="1"/>
              </p:cNvSpPr>
              <p:nvPr/>
            </p:nvSpPr>
            <p:spPr bwMode="auto">
              <a:xfrm rot="559499">
                <a:off x="2196" y="2774"/>
                <a:ext cx="86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2" name="Line 152"/>
              <p:cNvSpPr>
                <a:spLocks noChangeShapeType="1"/>
              </p:cNvSpPr>
              <p:nvPr/>
            </p:nvSpPr>
            <p:spPr bwMode="auto">
              <a:xfrm flipH="1">
                <a:off x="2330" y="2992"/>
                <a:ext cx="56" cy="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3" name="Line 153"/>
              <p:cNvSpPr>
                <a:spLocks noChangeShapeType="1"/>
              </p:cNvSpPr>
              <p:nvPr/>
            </p:nvSpPr>
            <p:spPr bwMode="auto">
              <a:xfrm rot="-1046139">
                <a:off x="2649" y="3051"/>
                <a:ext cx="24" cy="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4" name="Line 154"/>
              <p:cNvSpPr>
                <a:spLocks noChangeShapeType="1"/>
              </p:cNvSpPr>
              <p:nvPr/>
            </p:nvSpPr>
            <p:spPr bwMode="auto">
              <a:xfrm rot="559499">
                <a:off x="2817" y="2915"/>
                <a:ext cx="86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995" name="Text Box 155"/>
            <p:cNvSpPr txBox="1">
              <a:spLocks noChangeArrowheads="1"/>
            </p:cNvSpPr>
            <p:nvPr/>
          </p:nvSpPr>
          <p:spPr bwMode="auto">
            <a:xfrm>
              <a:off x="227" y="2885"/>
              <a:ext cx="54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Стирол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071934" y="3571876"/>
            <a:ext cx="1512887" cy="1096963"/>
            <a:chOff x="2699" y="1706"/>
            <a:chExt cx="953" cy="691"/>
          </a:xfrm>
        </p:grpSpPr>
        <p:sp>
          <p:nvSpPr>
            <p:cNvPr id="163997" name="Rectangle 157"/>
            <p:cNvSpPr>
              <a:spLocks noChangeArrowheads="1"/>
            </p:cNvSpPr>
            <p:nvPr/>
          </p:nvSpPr>
          <p:spPr bwMode="auto">
            <a:xfrm>
              <a:off x="2699" y="1706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158"/>
            <p:cNvGrpSpPr>
              <a:grpSpLocks/>
            </p:cNvGrpSpPr>
            <p:nvPr/>
          </p:nvGrpSpPr>
          <p:grpSpPr bwMode="auto">
            <a:xfrm>
              <a:off x="2790" y="1743"/>
              <a:ext cx="772" cy="467"/>
              <a:chOff x="2790" y="1743"/>
              <a:chExt cx="772" cy="467"/>
            </a:xfrm>
          </p:grpSpPr>
          <p:sp>
            <p:nvSpPr>
              <p:cNvPr id="163999" name="Oval 159"/>
              <p:cNvSpPr>
                <a:spLocks noChangeArrowheads="1"/>
              </p:cNvSpPr>
              <p:nvPr/>
            </p:nvSpPr>
            <p:spPr bwMode="auto">
              <a:xfrm>
                <a:off x="3324" y="1743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0" name="Oval 160"/>
              <p:cNvSpPr>
                <a:spLocks noChangeArrowheads="1"/>
              </p:cNvSpPr>
              <p:nvPr/>
            </p:nvSpPr>
            <p:spPr bwMode="auto">
              <a:xfrm>
                <a:off x="2790" y="1966"/>
                <a:ext cx="135" cy="137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1" name="Oval 161"/>
              <p:cNvSpPr>
                <a:spLocks noChangeArrowheads="1"/>
              </p:cNvSpPr>
              <p:nvPr/>
            </p:nvSpPr>
            <p:spPr bwMode="auto">
              <a:xfrm>
                <a:off x="3332" y="2144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2" name="Oval 162"/>
              <p:cNvSpPr>
                <a:spLocks noChangeArrowheads="1"/>
              </p:cNvSpPr>
              <p:nvPr/>
            </p:nvSpPr>
            <p:spPr bwMode="auto">
              <a:xfrm>
                <a:off x="3015" y="1933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3" name="Oval 163"/>
              <p:cNvSpPr>
                <a:spLocks noChangeArrowheads="1"/>
              </p:cNvSpPr>
              <p:nvPr/>
            </p:nvSpPr>
            <p:spPr bwMode="auto">
              <a:xfrm>
                <a:off x="3255" y="1933"/>
                <a:ext cx="85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4" name="Line 164"/>
              <p:cNvSpPr>
                <a:spLocks noChangeShapeType="1"/>
              </p:cNvSpPr>
              <p:nvPr/>
            </p:nvSpPr>
            <p:spPr bwMode="auto">
              <a:xfrm>
                <a:off x="3103" y="1976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5" name="Line 165"/>
              <p:cNvSpPr>
                <a:spLocks noChangeShapeType="1"/>
              </p:cNvSpPr>
              <p:nvPr/>
            </p:nvSpPr>
            <p:spPr bwMode="auto">
              <a:xfrm flipH="1">
                <a:off x="3314" y="1807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6" name="Oval 166"/>
              <p:cNvSpPr>
                <a:spLocks noChangeArrowheads="1"/>
              </p:cNvSpPr>
              <p:nvPr/>
            </p:nvSpPr>
            <p:spPr bwMode="auto">
              <a:xfrm>
                <a:off x="2958" y="1745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07" name="Line 167"/>
              <p:cNvSpPr>
                <a:spLocks noChangeShapeType="1"/>
              </p:cNvSpPr>
              <p:nvPr/>
            </p:nvSpPr>
            <p:spPr bwMode="auto">
              <a:xfrm flipH="1" flipV="1">
                <a:off x="3320" y="2013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8" name="Line 168"/>
              <p:cNvSpPr>
                <a:spLocks noChangeShapeType="1"/>
              </p:cNvSpPr>
              <p:nvPr/>
            </p:nvSpPr>
            <p:spPr bwMode="auto">
              <a:xfrm>
                <a:off x="3001" y="1808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9" name="Line 169"/>
              <p:cNvSpPr>
                <a:spLocks noChangeShapeType="1"/>
              </p:cNvSpPr>
              <p:nvPr/>
            </p:nvSpPr>
            <p:spPr bwMode="auto">
              <a:xfrm flipV="1">
                <a:off x="3005" y="2017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0" name="Oval 170"/>
              <p:cNvSpPr>
                <a:spLocks noChangeArrowheads="1"/>
              </p:cNvSpPr>
              <p:nvPr/>
            </p:nvSpPr>
            <p:spPr bwMode="auto">
              <a:xfrm>
                <a:off x="2965" y="2146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11" name="Line 171"/>
              <p:cNvSpPr>
                <a:spLocks noChangeShapeType="1"/>
              </p:cNvSpPr>
              <p:nvPr/>
            </p:nvSpPr>
            <p:spPr bwMode="auto">
              <a:xfrm rot="857644" flipV="1">
                <a:off x="2924" y="1980"/>
                <a:ext cx="90" cy="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2" name="Line 172"/>
              <p:cNvSpPr>
                <a:spLocks noChangeShapeType="1"/>
              </p:cNvSpPr>
              <p:nvPr/>
            </p:nvSpPr>
            <p:spPr bwMode="auto">
              <a:xfrm rot="857644" flipV="1">
                <a:off x="3336" y="1919"/>
                <a:ext cx="90" cy="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3" name="Oval 173"/>
              <p:cNvSpPr>
                <a:spLocks noChangeArrowheads="1"/>
              </p:cNvSpPr>
              <p:nvPr/>
            </p:nvSpPr>
            <p:spPr bwMode="auto">
              <a:xfrm>
                <a:off x="3427" y="1842"/>
                <a:ext cx="135" cy="137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014" name="Text Box 174"/>
            <p:cNvSpPr txBox="1">
              <a:spLocks noChangeArrowheads="1"/>
            </p:cNvSpPr>
            <p:nvPr/>
          </p:nvSpPr>
          <p:spPr bwMode="auto">
            <a:xfrm>
              <a:off x="2699" y="2205"/>
              <a:ext cx="9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1,2-дихлорэтан</a:t>
              </a:r>
            </a:p>
          </p:txBody>
        </p:sp>
      </p:grpSp>
      <p:grpSp>
        <p:nvGrpSpPr>
          <p:cNvPr id="19" name="Group 175"/>
          <p:cNvGrpSpPr>
            <a:grpSpLocks/>
          </p:cNvGrpSpPr>
          <p:nvPr/>
        </p:nvGrpSpPr>
        <p:grpSpPr bwMode="auto">
          <a:xfrm>
            <a:off x="4143372" y="5286388"/>
            <a:ext cx="1512888" cy="1109662"/>
            <a:chOff x="2699" y="2478"/>
            <a:chExt cx="953" cy="699"/>
          </a:xfrm>
        </p:grpSpPr>
        <p:sp>
          <p:nvSpPr>
            <p:cNvPr id="164016" name="Rectangle 176"/>
            <p:cNvSpPr>
              <a:spLocks noChangeArrowheads="1"/>
            </p:cNvSpPr>
            <p:nvPr/>
          </p:nvSpPr>
          <p:spPr bwMode="auto">
            <a:xfrm>
              <a:off x="2699" y="2478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" name="Group 177"/>
            <p:cNvGrpSpPr>
              <a:grpSpLocks/>
            </p:cNvGrpSpPr>
            <p:nvPr/>
          </p:nvGrpSpPr>
          <p:grpSpPr bwMode="auto">
            <a:xfrm>
              <a:off x="2935" y="2524"/>
              <a:ext cx="462" cy="480"/>
              <a:chOff x="2673" y="2087"/>
              <a:chExt cx="462" cy="480"/>
            </a:xfrm>
          </p:grpSpPr>
          <p:sp>
            <p:nvSpPr>
              <p:cNvPr id="164018" name="Oval 178"/>
              <p:cNvSpPr>
                <a:spLocks noChangeArrowheads="1"/>
              </p:cNvSpPr>
              <p:nvPr/>
            </p:nvSpPr>
            <p:spPr bwMode="auto">
              <a:xfrm>
                <a:off x="3063" y="2087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19" name="Oval 179"/>
              <p:cNvSpPr>
                <a:spLocks noChangeArrowheads="1"/>
              </p:cNvSpPr>
              <p:nvPr/>
            </p:nvSpPr>
            <p:spPr bwMode="auto">
              <a:xfrm>
                <a:off x="2673" y="2430"/>
                <a:ext cx="135" cy="137"/>
              </a:xfrm>
              <a:prstGeom prst="ellipse">
                <a:avLst/>
              </a:prstGeom>
              <a:gradFill rotWithShape="1">
                <a:gsLst>
                  <a:gs pos="0">
                    <a:srgbClr val="B2B2B2"/>
                  </a:gs>
                  <a:gs pos="100000">
                    <a:srgbClr val="B2B2B2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0" name="Oval 180"/>
              <p:cNvSpPr>
                <a:spLocks noChangeArrowheads="1"/>
              </p:cNvSpPr>
              <p:nvPr/>
            </p:nvSpPr>
            <p:spPr bwMode="auto">
              <a:xfrm>
                <a:off x="3071" y="2488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1" name="Oval 181"/>
              <p:cNvSpPr>
                <a:spLocks noChangeArrowheads="1"/>
              </p:cNvSpPr>
              <p:nvPr/>
            </p:nvSpPr>
            <p:spPr bwMode="auto">
              <a:xfrm>
                <a:off x="2754" y="2277"/>
                <a:ext cx="86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2" name="Oval 182"/>
              <p:cNvSpPr>
                <a:spLocks noChangeArrowheads="1"/>
              </p:cNvSpPr>
              <p:nvPr/>
            </p:nvSpPr>
            <p:spPr bwMode="auto">
              <a:xfrm>
                <a:off x="2994" y="2277"/>
                <a:ext cx="85" cy="86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3" name="Line 183"/>
              <p:cNvSpPr>
                <a:spLocks noChangeShapeType="1"/>
              </p:cNvSpPr>
              <p:nvPr/>
            </p:nvSpPr>
            <p:spPr bwMode="auto">
              <a:xfrm>
                <a:off x="2840" y="2336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4" name="Line 184"/>
              <p:cNvSpPr>
                <a:spLocks noChangeShapeType="1"/>
              </p:cNvSpPr>
              <p:nvPr/>
            </p:nvSpPr>
            <p:spPr bwMode="auto">
              <a:xfrm flipH="1">
                <a:off x="3053" y="2151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5" name="Line 185"/>
              <p:cNvSpPr>
                <a:spLocks noChangeShapeType="1"/>
              </p:cNvSpPr>
              <p:nvPr/>
            </p:nvSpPr>
            <p:spPr bwMode="auto">
              <a:xfrm>
                <a:off x="2841" y="2304"/>
                <a:ext cx="1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6" name="Oval 186"/>
              <p:cNvSpPr>
                <a:spLocks noChangeArrowheads="1"/>
              </p:cNvSpPr>
              <p:nvPr/>
            </p:nvSpPr>
            <p:spPr bwMode="auto">
              <a:xfrm>
                <a:off x="2697" y="2089"/>
                <a:ext cx="64" cy="64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7" name="Line 187"/>
              <p:cNvSpPr>
                <a:spLocks noChangeShapeType="1"/>
              </p:cNvSpPr>
              <p:nvPr/>
            </p:nvSpPr>
            <p:spPr bwMode="auto">
              <a:xfrm flipH="1" flipV="1">
                <a:off x="3059" y="2357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8" name="Line 188"/>
              <p:cNvSpPr>
                <a:spLocks noChangeShapeType="1"/>
              </p:cNvSpPr>
              <p:nvPr/>
            </p:nvSpPr>
            <p:spPr bwMode="auto">
              <a:xfrm flipV="1">
                <a:off x="2756" y="2357"/>
                <a:ext cx="21" cy="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9" name="Line 189"/>
              <p:cNvSpPr>
                <a:spLocks noChangeShapeType="1"/>
              </p:cNvSpPr>
              <p:nvPr/>
            </p:nvSpPr>
            <p:spPr bwMode="auto">
              <a:xfrm>
                <a:off x="2740" y="2152"/>
                <a:ext cx="37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030" name="Text Box 190"/>
            <p:cNvSpPr txBox="1">
              <a:spLocks noChangeArrowheads="1"/>
            </p:cNvSpPr>
            <p:nvPr/>
          </p:nvSpPr>
          <p:spPr bwMode="auto">
            <a:xfrm>
              <a:off x="2844" y="2985"/>
              <a:ext cx="7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Хлорвинил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7488238" y="3929066"/>
            <a:ext cx="1655762" cy="1171575"/>
            <a:chOff x="3651" y="2341"/>
            <a:chExt cx="1043" cy="858"/>
          </a:xfrm>
        </p:grpSpPr>
        <p:sp>
          <p:nvSpPr>
            <p:cNvPr id="164032" name="Rectangle 192"/>
            <p:cNvSpPr>
              <a:spLocks noChangeArrowheads="1"/>
            </p:cNvSpPr>
            <p:nvPr/>
          </p:nvSpPr>
          <p:spPr bwMode="auto">
            <a:xfrm>
              <a:off x="3651" y="2341"/>
              <a:ext cx="1043" cy="81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033" name="Picture 193" descr="ждлщзшрп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360"/>
              <a:ext cx="953" cy="67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64034" name="Text Box 194"/>
            <p:cNvSpPr txBox="1">
              <a:spLocks noChangeArrowheads="1"/>
            </p:cNvSpPr>
            <p:nvPr/>
          </p:nvSpPr>
          <p:spPr bwMode="auto">
            <a:xfrm>
              <a:off x="3796" y="2976"/>
              <a:ext cx="81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Полистирол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2071670" y="5429264"/>
            <a:ext cx="1857375" cy="1239838"/>
            <a:chOff x="2699" y="3113"/>
            <a:chExt cx="1170" cy="781"/>
          </a:xfrm>
        </p:grpSpPr>
        <p:sp>
          <p:nvSpPr>
            <p:cNvPr id="164036" name="Rectangle 196"/>
            <p:cNvSpPr>
              <a:spLocks noChangeArrowheads="1"/>
            </p:cNvSpPr>
            <p:nvPr/>
          </p:nvSpPr>
          <p:spPr bwMode="auto">
            <a:xfrm>
              <a:off x="2699" y="3113"/>
              <a:ext cx="1134" cy="7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037" name="Picture 197" descr="потрплдро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45" y="3131"/>
              <a:ext cx="810" cy="57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64038" name="Text Box 198"/>
            <p:cNvSpPr txBox="1">
              <a:spLocks noChangeArrowheads="1"/>
            </p:cNvSpPr>
            <p:nvPr/>
          </p:nvSpPr>
          <p:spPr bwMode="auto">
            <a:xfrm>
              <a:off x="2735" y="3702"/>
              <a:ext cx="11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Поливинилхлорид</a:t>
              </a:r>
            </a:p>
          </p:txBody>
        </p:sp>
      </p:grpSp>
      <p:grpSp>
        <p:nvGrpSpPr>
          <p:cNvPr id="23" name="Group 199"/>
          <p:cNvGrpSpPr>
            <a:grpSpLocks/>
          </p:cNvGrpSpPr>
          <p:nvPr/>
        </p:nvGrpSpPr>
        <p:grpSpPr bwMode="auto">
          <a:xfrm>
            <a:off x="285720" y="4429132"/>
            <a:ext cx="1368425" cy="2033588"/>
            <a:chOff x="1474" y="2795"/>
            <a:chExt cx="862" cy="1281"/>
          </a:xfrm>
        </p:grpSpPr>
        <p:sp>
          <p:nvSpPr>
            <p:cNvPr id="164040" name="Rectangle 200"/>
            <p:cNvSpPr>
              <a:spLocks noChangeArrowheads="1"/>
            </p:cNvSpPr>
            <p:nvPr/>
          </p:nvSpPr>
          <p:spPr bwMode="auto">
            <a:xfrm rot="5400000">
              <a:off x="1270" y="2999"/>
              <a:ext cx="1270" cy="8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041" name="Picture 201" descr="455845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39" y="2881"/>
              <a:ext cx="699" cy="10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64042" name="Text Box 202"/>
            <p:cNvSpPr txBox="1">
              <a:spLocks noChangeArrowheads="1"/>
            </p:cNvSpPr>
            <p:nvPr/>
          </p:nvSpPr>
          <p:spPr bwMode="auto">
            <a:xfrm>
              <a:off x="1538" y="3884"/>
              <a:ext cx="7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Полиэтилен</a:t>
              </a:r>
            </a:p>
          </p:txBody>
        </p:sp>
      </p:grpSp>
      <p:grpSp>
        <p:nvGrpSpPr>
          <p:cNvPr id="24" name="Group 203"/>
          <p:cNvGrpSpPr>
            <a:grpSpLocks/>
          </p:cNvGrpSpPr>
          <p:nvPr/>
        </p:nvGrpSpPr>
        <p:grpSpPr bwMode="auto">
          <a:xfrm>
            <a:off x="7358082" y="5643578"/>
            <a:ext cx="1584325" cy="960437"/>
            <a:chOff x="2562" y="3385"/>
            <a:chExt cx="1044" cy="718"/>
          </a:xfrm>
        </p:grpSpPr>
        <p:sp>
          <p:nvSpPr>
            <p:cNvPr id="164044" name="Rectangle 204"/>
            <p:cNvSpPr>
              <a:spLocks noChangeArrowheads="1"/>
            </p:cNvSpPr>
            <p:nvPr/>
          </p:nvSpPr>
          <p:spPr bwMode="auto">
            <a:xfrm>
              <a:off x="2562" y="3385"/>
              <a:ext cx="1044" cy="6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045" name="Picture 205" descr="gyhftr656t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08" y="3430"/>
              <a:ext cx="952" cy="485"/>
            </a:xfrm>
            <a:prstGeom prst="rect">
              <a:avLst/>
            </a:prstGeom>
            <a:noFill/>
          </p:spPr>
        </p:pic>
        <p:sp>
          <p:nvSpPr>
            <p:cNvPr id="164046" name="Text Box 206"/>
            <p:cNvSpPr txBox="1">
              <a:spLocks noChangeArrowheads="1"/>
            </p:cNvSpPr>
            <p:nvPr/>
          </p:nvSpPr>
          <p:spPr bwMode="auto">
            <a:xfrm>
              <a:off x="2762" y="3875"/>
              <a:ext cx="68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Антифриз</a:t>
              </a:r>
            </a:p>
          </p:txBody>
        </p:sp>
      </p:grpSp>
      <p:grpSp>
        <p:nvGrpSpPr>
          <p:cNvPr id="25" name="Group 207"/>
          <p:cNvGrpSpPr>
            <a:grpSpLocks/>
          </p:cNvGrpSpPr>
          <p:nvPr/>
        </p:nvGrpSpPr>
        <p:grpSpPr bwMode="auto">
          <a:xfrm>
            <a:off x="5786446" y="4786322"/>
            <a:ext cx="1512888" cy="1000125"/>
            <a:chOff x="3969" y="3249"/>
            <a:chExt cx="953" cy="718"/>
          </a:xfrm>
        </p:grpSpPr>
        <p:sp>
          <p:nvSpPr>
            <p:cNvPr id="164048" name="Rectangle 208"/>
            <p:cNvSpPr>
              <a:spLocks noChangeArrowheads="1"/>
            </p:cNvSpPr>
            <p:nvPr/>
          </p:nvSpPr>
          <p:spPr bwMode="auto">
            <a:xfrm>
              <a:off x="3969" y="3249"/>
              <a:ext cx="953" cy="6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" name="Group 209"/>
            <p:cNvGrpSpPr>
              <a:grpSpLocks/>
            </p:cNvGrpSpPr>
            <p:nvPr/>
          </p:nvGrpSpPr>
          <p:grpSpPr bwMode="auto">
            <a:xfrm>
              <a:off x="4060" y="3286"/>
              <a:ext cx="765" cy="478"/>
              <a:chOff x="1748" y="1876"/>
              <a:chExt cx="765" cy="478"/>
            </a:xfrm>
          </p:grpSpPr>
          <p:sp>
            <p:nvSpPr>
              <p:cNvPr id="164050" name="Oval 210"/>
              <p:cNvSpPr>
                <a:spLocks noChangeArrowheads="1"/>
              </p:cNvSpPr>
              <p:nvPr/>
            </p:nvSpPr>
            <p:spPr bwMode="auto">
              <a:xfrm>
                <a:off x="2386" y="1916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1" name="Oval 211"/>
              <p:cNvSpPr>
                <a:spLocks noChangeArrowheads="1"/>
              </p:cNvSpPr>
              <p:nvPr/>
            </p:nvSpPr>
            <p:spPr bwMode="auto">
              <a:xfrm>
                <a:off x="1748" y="1936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2" name="Oval 212"/>
              <p:cNvSpPr>
                <a:spLocks noChangeArrowheads="1"/>
              </p:cNvSpPr>
              <p:nvPr/>
            </p:nvSpPr>
            <p:spPr bwMode="auto">
              <a:xfrm>
                <a:off x="1864" y="2234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3" name="Oval 213"/>
              <p:cNvSpPr>
                <a:spLocks noChangeArrowheads="1"/>
              </p:cNvSpPr>
              <p:nvPr/>
            </p:nvSpPr>
            <p:spPr bwMode="auto">
              <a:xfrm>
                <a:off x="2038" y="2279"/>
                <a:ext cx="76" cy="75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4" name="Oval 214"/>
              <p:cNvSpPr>
                <a:spLocks noChangeArrowheads="1"/>
              </p:cNvSpPr>
              <p:nvPr/>
            </p:nvSpPr>
            <p:spPr bwMode="auto">
              <a:xfrm>
                <a:off x="2231" y="1876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5" name="Oval 215"/>
              <p:cNvSpPr>
                <a:spLocks noChangeArrowheads="1"/>
              </p:cNvSpPr>
              <p:nvPr/>
            </p:nvSpPr>
            <p:spPr bwMode="auto">
              <a:xfrm>
                <a:off x="1982" y="2092"/>
                <a:ext cx="100" cy="101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6" name="Oval 216"/>
              <p:cNvSpPr>
                <a:spLocks noChangeArrowheads="1"/>
              </p:cNvSpPr>
              <p:nvPr/>
            </p:nvSpPr>
            <p:spPr bwMode="auto">
              <a:xfrm>
                <a:off x="2248" y="2034"/>
                <a:ext cx="100" cy="101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3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7" name="Oval 217"/>
              <p:cNvSpPr>
                <a:spLocks noChangeArrowheads="1"/>
              </p:cNvSpPr>
              <p:nvPr/>
            </p:nvSpPr>
            <p:spPr bwMode="auto">
              <a:xfrm>
                <a:off x="1923" y="1888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8" name="Line 218"/>
              <p:cNvSpPr>
                <a:spLocks noChangeShapeType="1"/>
              </p:cNvSpPr>
              <p:nvPr/>
            </p:nvSpPr>
            <p:spPr bwMode="auto">
              <a:xfrm rot="658174" flipV="1">
                <a:off x="2084" y="2082"/>
                <a:ext cx="160" cy="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59" name="Line 219"/>
              <p:cNvSpPr>
                <a:spLocks noChangeShapeType="1"/>
              </p:cNvSpPr>
              <p:nvPr/>
            </p:nvSpPr>
            <p:spPr bwMode="auto">
              <a:xfrm>
                <a:off x="1972" y="1962"/>
                <a:ext cx="43" cy="1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0" name="Line 220"/>
              <p:cNvSpPr>
                <a:spLocks noChangeShapeType="1"/>
              </p:cNvSpPr>
              <p:nvPr/>
            </p:nvSpPr>
            <p:spPr bwMode="auto">
              <a:xfrm rot="-874248">
                <a:off x="2054" y="2192"/>
                <a:ext cx="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1" name="Line 221"/>
              <p:cNvSpPr>
                <a:spLocks noChangeShapeType="1"/>
              </p:cNvSpPr>
              <p:nvPr/>
            </p:nvSpPr>
            <p:spPr bwMode="auto">
              <a:xfrm flipH="1">
                <a:off x="2333" y="1982"/>
                <a:ext cx="66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2" name="Line 222"/>
              <p:cNvSpPr>
                <a:spLocks noChangeShapeType="1"/>
              </p:cNvSpPr>
              <p:nvPr/>
            </p:nvSpPr>
            <p:spPr bwMode="auto">
              <a:xfrm flipH="1">
                <a:off x="1929" y="2177"/>
                <a:ext cx="66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3" name="Line 223"/>
              <p:cNvSpPr>
                <a:spLocks noChangeShapeType="1"/>
              </p:cNvSpPr>
              <p:nvPr/>
            </p:nvSpPr>
            <p:spPr bwMode="auto">
              <a:xfrm rot="-874248">
                <a:off x="2280" y="1949"/>
                <a:ext cx="3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4" name="Line 224"/>
              <p:cNvSpPr>
                <a:spLocks noChangeShapeType="1"/>
              </p:cNvSpPr>
              <p:nvPr/>
            </p:nvSpPr>
            <p:spPr bwMode="auto">
              <a:xfrm>
                <a:off x="2318" y="2133"/>
                <a:ext cx="43" cy="1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5" name="Line 225"/>
              <p:cNvSpPr>
                <a:spLocks noChangeShapeType="1"/>
              </p:cNvSpPr>
              <p:nvPr/>
            </p:nvSpPr>
            <p:spPr bwMode="auto">
              <a:xfrm flipV="1">
                <a:off x="1824" y="1930"/>
                <a:ext cx="9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6" name="Oval 226"/>
              <p:cNvSpPr>
                <a:spLocks noChangeArrowheads="1"/>
              </p:cNvSpPr>
              <p:nvPr/>
            </p:nvSpPr>
            <p:spPr bwMode="auto">
              <a:xfrm>
                <a:off x="2338" y="2261"/>
                <a:ext cx="75" cy="75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196"/>
                      <a:invGamma/>
                    </a:scheme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67" name="Line 227"/>
              <p:cNvSpPr>
                <a:spLocks noChangeShapeType="1"/>
              </p:cNvSpPr>
              <p:nvPr/>
            </p:nvSpPr>
            <p:spPr bwMode="auto">
              <a:xfrm flipH="1">
                <a:off x="2406" y="2213"/>
                <a:ext cx="46" cy="6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8" name="Oval 228"/>
              <p:cNvSpPr>
                <a:spLocks noChangeArrowheads="1"/>
              </p:cNvSpPr>
              <p:nvPr/>
            </p:nvSpPr>
            <p:spPr bwMode="auto">
              <a:xfrm>
                <a:off x="2438" y="2147"/>
                <a:ext cx="75" cy="76"/>
              </a:xfrm>
              <a:prstGeom prst="ellipse">
                <a:avLst/>
              </a:prstGeom>
              <a:gradFill rotWithShape="1">
                <a:gsLst>
                  <a:gs pos="0">
                    <a:srgbClr val="99CCFF"/>
                  </a:gs>
                  <a:gs pos="100000">
                    <a:srgbClr val="99CCFF">
                      <a:gamma/>
                      <a:tint val="50196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4069" name="Text Box 229"/>
            <p:cNvSpPr txBox="1">
              <a:spLocks noChangeArrowheads="1"/>
            </p:cNvSpPr>
            <p:nvPr/>
          </p:nvSpPr>
          <p:spPr bwMode="auto">
            <a:xfrm>
              <a:off x="3978" y="3748"/>
              <a:ext cx="90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>
                  <a:latin typeface="Arial" charset="0"/>
                </a:rPr>
                <a:t>Этиленгликоль</a:t>
              </a:r>
            </a:p>
          </p:txBody>
        </p:sp>
      </p:grpSp>
      <p:sp>
        <p:nvSpPr>
          <p:cNvPr id="164070" name="Line 230"/>
          <p:cNvSpPr>
            <a:spLocks noChangeShapeType="1"/>
          </p:cNvSpPr>
          <p:nvPr/>
        </p:nvSpPr>
        <p:spPr bwMode="auto">
          <a:xfrm flipH="1" flipV="1">
            <a:off x="4500562" y="1857364"/>
            <a:ext cx="42862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1" name="Line 231"/>
          <p:cNvSpPr>
            <a:spLocks noChangeShapeType="1"/>
          </p:cNvSpPr>
          <p:nvPr/>
        </p:nvSpPr>
        <p:spPr bwMode="auto">
          <a:xfrm>
            <a:off x="4857752" y="1500174"/>
            <a:ext cx="5000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2" name="Line 232"/>
          <p:cNvSpPr>
            <a:spLocks noChangeShapeType="1"/>
          </p:cNvSpPr>
          <p:nvPr/>
        </p:nvSpPr>
        <p:spPr bwMode="auto">
          <a:xfrm flipH="1">
            <a:off x="2857488" y="1500174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3" name="Line 233"/>
          <p:cNvSpPr>
            <a:spLocks noChangeShapeType="1"/>
          </p:cNvSpPr>
          <p:nvPr/>
        </p:nvSpPr>
        <p:spPr bwMode="auto">
          <a:xfrm flipH="1">
            <a:off x="1071538" y="2000240"/>
            <a:ext cx="785818" cy="7953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4" name="Line 234"/>
          <p:cNvSpPr>
            <a:spLocks noChangeShapeType="1"/>
          </p:cNvSpPr>
          <p:nvPr/>
        </p:nvSpPr>
        <p:spPr bwMode="auto">
          <a:xfrm flipH="1">
            <a:off x="2786050" y="2500306"/>
            <a:ext cx="1357322" cy="8572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5" name="Line 235"/>
          <p:cNvSpPr>
            <a:spLocks noChangeShapeType="1"/>
          </p:cNvSpPr>
          <p:nvPr/>
        </p:nvSpPr>
        <p:spPr bwMode="auto">
          <a:xfrm flipH="1">
            <a:off x="1643042" y="4429132"/>
            <a:ext cx="642942" cy="86518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6" name="Line 236"/>
          <p:cNvSpPr>
            <a:spLocks noChangeShapeType="1"/>
          </p:cNvSpPr>
          <p:nvPr/>
        </p:nvSpPr>
        <p:spPr bwMode="auto">
          <a:xfrm>
            <a:off x="4929190" y="4643446"/>
            <a:ext cx="0" cy="6429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7" name="Line 237"/>
          <p:cNvSpPr>
            <a:spLocks noChangeShapeType="1"/>
          </p:cNvSpPr>
          <p:nvPr/>
        </p:nvSpPr>
        <p:spPr bwMode="auto">
          <a:xfrm flipH="1">
            <a:off x="2857488" y="4143380"/>
            <a:ext cx="1214446" cy="1285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8" name="Line 238"/>
          <p:cNvSpPr>
            <a:spLocks noChangeShapeType="1"/>
          </p:cNvSpPr>
          <p:nvPr/>
        </p:nvSpPr>
        <p:spPr bwMode="auto">
          <a:xfrm>
            <a:off x="6858016" y="1428737"/>
            <a:ext cx="357190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9" name="Line 239"/>
          <p:cNvSpPr>
            <a:spLocks noChangeShapeType="1"/>
          </p:cNvSpPr>
          <p:nvPr/>
        </p:nvSpPr>
        <p:spPr bwMode="auto">
          <a:xfrm>
            <a:off x="5643570" y="2500307"/>
            <a:ext cx="642942" cy="2857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0" name="Line 240"/>
          <p:cNvSpPr>
            <a:spLocks noChangeShapeType="1"/>
          </p:cNvSpPr>
          <p:nvPr/>
        </p:nvSpPr>
        <p:spPr bwMode="auto">
          <a:xfrm flipV="1">
            <a:off x="7643834" y="2714620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1" name="Line 241"/>
          <p:cNvSpPr>
            <a:spLocks noChangeShapeType="1"/>
          </p:cNvSpPr>
          <p:nvPr/>
        </p:nvSpPr>
        <p:spPr bwMode="auto">
          <a:xfrm>
            <a:off x="7643834" y="3500438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2" name="Line 242"/>
          <p:cNvSpPr>
            <a:spLocks noChangeShapeType="1"/>
          </p:cNvSpPr>
          <p:nvPr/>
        </p:nvSpPr>
        <p:spPr bwMode="auto">
          <a:xfrm>
            <a:off x="5572132" y="4214818"/>
            <a:ext cx="1000132" cy="5715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3" name="Line 243"/>
          <p:cNvSpPr>
            <a:spLocks noChangeShapeType="1"/>
          </p:cNvSpPr>
          <p:nvPr/>
        </p:nvSpPr>
        <p:spPr bwMode="auto">
          <a:xfrm>
            <a:off x="7286644" y="5143513"/>
            <a:ext cx="1000133" cy="5000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3071802" y="0"/>
            <a:ext cx="27655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Применение</a:t>
            </a:r>
            <a:endParaRPr lang="ru-RU" sz="3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Каучуконосы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8148735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Натуральный  каучук</a:t>
            </a:r>
          </a:p>
        </p:txBody>
      </p:sp>
      <p:pic>
        <p:nvPicPr>
          <p:cNvPr id="165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0250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58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295400"/>
            <a:ext cx="3924300" cy="2943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929190" y="785794"/>
            <a:ext cx="3143272" cy="2500330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3357562"/>
            <a:ext cx="3143272" cy="3286172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736"/>
            <a:ext cx="4500594" cy="3500462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Применение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500174"/>
            <a:ext cx="4500594" cy="685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>
                <a:solidFill>
                  <a:schemeClr val="bg1"/>
                </a:solidFill>
              </a:rPr>
              <a:t>Ластики из </a:t>
            </a:r>
            <a:r>
              <a:rPr lang="ru-RU" sz="2200" b="1" dirty="0" smtClean="0">
                <a:solidFill>
                  <a:schemeClr val="bg1"/>
                </a:solidFill>
              </a:rPr>
              <a:t>натурального каучука</a:t>
            </a:r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234269" cy="261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85860"/>
            <a:ext cx="2915205" cy="188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10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786190"/>
            <a:ext cx="2882141" cy="275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929578" y="3357562"/>
            <a:ext cx="83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бувь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857232"/>
            <a:ext cx="1716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</a:rPr>
              <a:t>А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втопокрышки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71604" y="3929066"/>
            <a:ext cx="3357586" cy="2643182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857232"/>
            <a:ext cx="4000528" cy="2928958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1357298"/>
            <a:ext cx="3786214" cy="4143404"/>
          </a:xfrm>
          <a:prstGeom prst="rect">
            <a:avLst/>
          </a:prstGeom>
          <a:solidFill>
            <a:srgbClr val="00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Применение</a:t>
            </a:r>
          </a:p>
        </p:txBody>
      </p:sp>
      <p:pic>
        <p:nvPicPr>
          <p:cNvPr id="172035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1428736"/>
            <a:ext cx="3571900" cy="2199797"/>
          </a:xfrm>
          <a:noFill/>
          <a:ln/>
        </p:spPr>
      </p:pic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71538" y="928670"/>
            <a:ext cx="2957506" cy="3952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>
                <a:solidFill>
                  <a:schemeClr val="bg1"/>
                </a:solidFill>
              </a:rPr>
              <a:t>Швабры и щётки </a:t>
            </a:r>
          </a:p>
        </p:txBody>
      </p:sp>
      <p:pic>
        <p:nvPicPr>
          <p:cNvPr id="1720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00240"/>
            <a:ext cx="3208332" cy="328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5429256" y="1500174"/>
            <a:ext cx="3290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Ковер на натуральном каучуке</a:t>
            </a:r>
          </a:p>
        </p:txBody>
      </p:sp>
      <p:pic>
        <p:nvPicPr>
          <p:cNvPr id="1720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071942"/>
            <a:ext cx="1851037" cy="24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1643042" y="4929198"/>
            <a:ext cx="972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Браслет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0"/>
            <a:ext cx="7372344" cy="79690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Задача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0"/>
            <a:ext cx="8715436" cy="27146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Какой объем бутадиена 1.3 можно получить из 1600 л раствора, если массовая доля этилового спирта составляет 96% (</a:t>
            </a:r>
            <a:r>
              <a:rPr lang="en-US" dirty="0"/>
              <a:t>p = 0</a:t>
            </a:r>
            <a:r>
              <a:rPr lang="ru-RU" dirty="0"/>
              <a:t>,8 г</a:t>
            </a:r>
            <a:r>
              <a:rPr lang="en-US" dirty="0"/>
              <a:t>/ c</a:t>
            </a:r>
            <a:r>
              <a:rPr lang="ru-RU" dirty="0"/>
              <a:t>м3 )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470</Words>
  <Application>Microsoft Office PowerPoint</Application>
  <PresentationFormat>Экран (4:3)</PresentationFormat>
  <Paragraphs>68</Paragraphs>
  <Slides>19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РЕШЕНИЕ РАСЧЕТНЫХ    ЗАДАЧ ПО ХИМИИ </vt:lpstr>
      <vt:lpstr>Цели и задачи :</vt:lpstr>
      <vt:lpstr>Природные источники  углеводородного сырья</vt:lpstr>
      <vt:lpstr>Презентация PowerPoint</vt:lpstr>
      <vt:lpstr>Каучуконосы</vt:lpstr>
      <vt:lpstr>Натуральный  каучук</vt:lpstr>
      <vt:lpstr>Применение</vt:lpstr>
      <vt:lpstr>Применение</vt:lpstr>
      <vt:lpstr>Задача</vt:lpstr>
      <vt:lpstr>Презентация PowerPoint</vt:lpstr>
      <vt:lpstr>Основные месторождения газа :</vt:lpstr>
      <vt:lpstr>Задача</vt:lpstr>
      <vt:lpstr>Задача </vt:lpstr>
      <vt:lpstr>Презентация PowerPoint</vt:lpstr>
      <vt:lpstr>Проверь свои знания</vt:lpstr>
      <vt:lpstr>Дополнительные задания</vt:lpstr>
      <vt:lpstr>Домашнее задание</vt:lpstr>
      <vt:lpstr>Роль Д.М. Менделеева в развитии нефтяной промышленности в России</vt:lpstr>
      <vt:lpstr>Литература и ЦОР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РАСЧЕТНЫХ    ЗАДАЧ ПО ХИМИИ</dc:title>
  <dc:creator>Admin</dc:creator>
  <cp:lastModifiedBy>Екатерина</cp:lastModifiedBy>
  <cp:revision>8</cp:revision>
  <dcterms:created xsi:type="dcterms:W3CDTF">2012-02-19T16:00:02Z</dcterms:created>
  <dcterms:modified xsi:type="dcterms:W3CDTF">2019-02-07T06:45:39Z</dcterms:modified>
</cp:coreProperties>
</file>