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8"/>
              <c:layout/>
              <c:showVal val="1"/>
            </c:dLbl>
            <c:delete val="1"/>
          </c:dLbls>
          <c:cat>
            <c:numRef>
              <c:f>'Лист1'!$A$2:$A$10</c:f>
              <c:numCache>
                <c:formatCode>General</c:formatCode>
                <c:ptCount val="9"/>
                <c:pt idx="0">
                  <c:v>51</c:v>
                </c:pt>
                <c:pt idx="1">
                  <c:v>52</c:v>
                </c:pt>
                <c:pt idx="2">
                  <c:v>54</c:v>
                </c:pt>
                <c:pt idx="3">
                  <c:v>57</c:v>
                </c:pt>
                <c:pt idx="4">
                  <c:v>61</c:v>
                </c:pt>
                <c:pt idx="5">
                  <c:v>64</c:v>
                </c:pt>
                <c:pt idx="6">
                  <c:v>66</c:v>
                </c:pt>
                <c:pt idx="7">
                  <c:v>72</c:v>
                </c:pt>
                <c:pt idx="8">
                  <c:v>100</c:v>
                </c:pt>
              </c:numCache>
            </c:numRef>
          </c:cat>
          <c:val>
            <c:numRef>
              <c:f>'Лист1'!$B$2:$B$10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axId val="91443200"/>
        <c:axId val="91444736"/>
      </c:barChart>
      <c:catAx>
        <c:axId val="91443200"/>
        <c:scaling>
          <c:orientation val="minMax"/>
        </c:scaling>
        <c:axPos val="b"/>
        <c:numFmt formatCode="General" sourceLinked="1"/>
        <c:tickLblPos val="nextTo"/>
        <c:crossAx val="91444736"/>
        <c:crosses val="autoZero"/>
        <c:auto val="1"/>
        <c:lblAlgn val="ctr"/>
        <c:lblOffset val="100"/>
      </c:catAx>
      <c:valAx>
        <c:axId val="91444736"/>
        <c:scaling>
          <c:orientation val="minMax"/>
        </c:scaling>
        <c:axPos val="l"/>
        <c:majorGridlines/>
        <c:numFmt formatCode="General" sourceLinked="1"/>
        <c:tickLblPos val="nextTo"/>
        <c:crossAx val="914432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Лист1!$B$1:$B$32</c:f>
              <c:numCache>
                <c:formatCode>General</c:formatCode>
                <c:ptCount val="32"/>
                <c:pt idx="0">
                  <c:v>85</c:v>
                </c:pt>
                <c:pt idx="1">
                  <c:v>92.3</c:v>
                </c:pt>
                <c:pt idx="2">
                  <c:v>100</c:v>
                </c:pt>
                <c:pt idx="3">
                  <c:v>85</c:v>
                </c:pt>
                <c:pt idx="4">
                  <c:v>62</c:v>
                </c:pt>
                <c:pt idx="5">
                  <c:v>77</c:v>
                </c:pt>
                <c:pt idx="6">
                  <c:v>69</c:v>
                </c:pt>
                <c:pt idx="7">
                  <c:v>85</c:v>
                </c:pt>
                <c:pt idx="8">
                  <c:v>46</c:v>
                </c:pt>
                <c:pt idx="9">
                  <c:v>92.3</c:v>
                </c:pt>
                <c:pt idx="10">
                  <c:v>62</c:v>
                </c:pt>
                <c:pt idx="11">
                  <c:v>100</c:v>
                </c:pt>
                <c:pt idx="12">
                  <c:v>38</c:v>
                </c:pt>
                <c:pt idx="13">
                  <c:v>54</c:v>
                </c:pt>
                <c:pt idx="14">
                  <c:v>92.3</c:v>
                </c:pt>
                <c:pt idx="15">
                  <c:v>38</c:v>
                </c:pt>
                <c:pt idx="16">
                  <c:v>15</c:v>
                </c:pt>
                <c:pt idx="17">
                  <c:v>54</c:v>
                </c:pt>
                <c:pt idx="18">
                  <c:v>92.3</c:v>
                </c:pt>
                <c:pt idx="19">
                  <c:v>54</c:v>
                </c:pt>
                <c:pt idx="20">
                  <c:v>46</c:v>
                </c:pt>
                <c:pt idx="21">
                  <c:v>100</c:v>
                </c:pt>
                <c:pt idx="22">
                  <c:v>92.3</c:v>
                </c:pt>
                <c:pt idx="23">
                  <c:v>54</c:v>
                </c:pt>
                <c:pt idx="24">
                  <c:v>46</c:v>
                </c:pt>
                <c:pt idx="25">
                  <c:v>46</c:v>
                </c:pt>
                <c:pt idx="26">
                  <c:v>8</c:v>
                </c:pt>
                <c:pt idx="27">
                  <c:v>54</c:v>
                </c:pt>
                <c:pt idx="28">
                  <c:v>8</c:v>
                </c:pt>
                <c:pt idx="29">
                  <c:v>8</c:v>
                </c:pt>
                <c:pt idx="30">
                  <c:v>15</c:v>
                </c:pt>
                <c:pt idx="31">
                  <c:v>8</c:v>
                </c:pt>
              </c:numCache>
            </c:numRef>
          </c:val>
        </c:ser>
        <c:marker val="1"/>
        <c:axId val="76182656"/>
        <c:axId val="85469056"/>
      </c:lineChart>
      <c:catAx>
        <c:axId val="76182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номера</a:t>
                </a:r>
                <a:r>
                  <a:rPr lang="ru-RU" baseline="0"/>
                  <a:t> заданий</a:t>
                </a:r>
                <a:endParaRPr lang="ru-RU"/>
              </a:p>
            </c:rich>
          </c:tx>
          <c:layout/>
        </c:title>
        <c:tickLblPos val="nextTo"/>
        <c:crossAx val="85469056"/>
        <c:crosses val="autoZero"/>
        <c:auto val="1"/>
        <c:lblAlgn val="ctr"/>
        <c:lblOffset val="100"/>
      </c:catAx>
      <c:valAx>
        <c:axId val="85469056"/>
        <c:scaling>
          <c:orientation val="minMax"/>
        </c:scaling>
        <c:axPos val="l"/>
        <c:majorGridlines/>
        <c:numFmt formatCode="General" sourceLinked="1"/>
        <c:tickLblPos val="nextTo"/>
        <c:crossAx val="76182656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0.81198</cdr:x>
      <cdr:y>0.93214</cdr:y>
    </cdr:from>
    <cdr:to>
      <cdr:x>0.97772</cdr:x>
      <cdr:y>0.96208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53075" y="4448176"/>
          <a:ext cx="113347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2DA3-D30C-4352-A8A9-6D7F0B6615E5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EEFA-6A5B-4CA5-BEF4-D3CAE0809C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9b8c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1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250030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143116"/>
            <a:ext cx="7786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Анализ результатов ЕГЭ</a:t>
            </a:r>
          </a:p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по физике</a:t>
            </a:r>
          </a:p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в 2020-2021 учебном году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9b8c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1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250030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4" y="1714488"/>
          <a:ext cx="8215373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085"/>
                <a:gridCol w="1214052"/>
                <a:gridCol w="1426603"/>
                <a:gridCol w="1393678"/>
                <a:gridCol w="1246976"/>
                <a:gridCol w="1246979"/>
              </a:tblGrid>
              <a:tr h="1629394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</a:t>
                      </a:r>
                    </a:p>
                    <a:p>
                      <a:r>
                        <a:rPr lang="ru-RU" dirty="0" smtClean="0"/>
                        <a:t>учеников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</a:p>
                    <a:p>
                      <a:r>
                        <a:rPr lang="ru-RU" dirty="0" smtClean="0"/>
                        <a:t>тестовый балл по</a:t>
                      </a:r>
                      <a:r>
                        <a:rPr lang="ru-RU" baseline="0" dirty="0" smtClean="0"/>
                        <a:t>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тестовый</a:t>
                      </a:r>
                      <a:r>
                        <a:rPr lang="ru-RU" baseline="0" dirty="0" smtClean="0"/>
                        <a:t> балл по Тамбовской области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тестовый балл по России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Самый</a:t>
                      </a:r>
                    </a:p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Самый</a:t>
                      </a:r>
                    </a:p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</a:tr>
              <a:tr h="31569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Из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них :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11 учеников (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физ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–мат. профиль)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  ученик (соц.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эконом профиль)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1 ученик (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</a:rPr>
                        <a:t>Караваинский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филиал)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60,54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62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54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55,5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55,1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28860" y="285728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Результаты ЕГЭ по физике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 в 2021 году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9b8c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1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250030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85728"/>
            <a:ext cx="6429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Средние показатели ЕГЭ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по физике за 5 лет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4" y="2143116"/>
          <a:ext cx="8143932" cy="307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2"/>
                <a:gridCol w="1285882"/>
                <a:gridCol w="1357322"/>
                <a:gridCol w="1357322"/>
                <a:gridCol w="1357322"/>
                <a:gridCol w="1357322"/>
              </a:tblGrid>
              <a:tr h="4143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Сдавали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Порог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Средний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балл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60,54</a:t>
                      </a:r>
                      <a:endParaRPr lang="ru-RU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Средний балл по Тамбовской области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9b8c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1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250030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428604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Диаграмма распределения тестовых баллов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85852" y="1785926"/>
          <a:ext cx="7215238" cy="456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9b8c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1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250030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57224" y="1500174"/>
          <a:ext cx="791052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28860" y="285728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Выполнение заданий по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физике,%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9b8c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1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250030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1714488"/>
            <a:ext cx="76438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Анализ среднего процента выполнивших задание по разным разделам показывает, что наиболее высокие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результаты достигнуты при решении заданий блока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механика,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МКТ, термодинамика, ядерная физика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Наибольшую трудность вызвали задания по электродинамике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9b8c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1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250030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367" t="17407" r="27343" b="9350"/>
          <a:stretch>
            <a:fillRect/>
          </a:stretch>
        </p:blipFill>
        <p:spPr bwMode="auto">
          <a:xfrm>
            <a:off x="714348" y="1714488"/>
            <a:ext cx="293467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6367" t="14648" r="27343" b="9912"/>
          <a:stretch>
            <a:fillRect/>
          </a:stretch>
        </p:blipFill>
        <p:spPr bwMode="auto">
          <a:xfrm>
            <a:off x="5929322" y="1643050"/>
            <a:ext cx="29587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4610" t="13378" r="26171" b="5322"/>
          <a:stretch>
            <a:fillRect/>
          </a:stretch>
        </p:blipFill>
        <p:spPr bwMode="auto">
          <a:xfrm>
            <a:off x="3071802" y="1357298"/>
            <a:ext cx="29193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13477" t="26368" r="47851" b="37011"/>
          <a:stretch>
            <a:fillRect/>
          </a:stretch>
        </p:blipFill>
        <p:spPr bwMode="auto">
          <a:xfrm>
            <a:off x="2857488" y="3929066"/>
            <a:ext cx="3583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85984" y="214290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Пособия для подготовки к ЕГЭ по физике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176</Words>
  <Application>Microsoft Office PowerPoint</Application>
  <PresentationFormat>Экран (4:3)</PresentationFormat>
  <Paragraphs>91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18</cp:revision>
  <dcterms:created xsi:type="dcterms:W3CDTF">2021-08-29T13:29:01Z</dcterms:created>
  <dcterms:modified xsi:type="dcterms:W3CDTF">2021-08-29T18:26:09Z</dcterms:modified>
</cp:coreProperties>
</file>